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ata9.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13" r:id="rId2"/>
    <p:sldId id="309" r:id="rId3"/>
    <p:sldId id="311" r:id="rId4"/>
    <p:sldId id="315" r:id="rId5"/>
    <p:sldId id="310" r:id="rId6"/>
    <p:sldId id="314" r:id="rId7"/>
    <p:sldId id="305" r:id="rId8"/>
    <p:sldId id="304" r:id="rId9"/>
    <p:sldId id="319" r:id="rId10"/>
    <p:sldId id="321" r:id="rId11"/>
    <p:sldId id="322" r:id="rId12"/>
    <p:sldId id="350" r:id="rId13"/>
    <p:sldId id="323" r:id="rId14"/>
    <p:sldId id="324" r:id="rId15"/>
    <p:sldId id="325" r:id="rId16"/>
    <p:sldId id="326" r:id="rId17"/>
    <p:sldId id="327" r:id="rId18"/>
    <p:sldId id="328" r:id="rId19"/>
    <p:sldId id="320" r:id="rId20"/>
    <p:sldId id="329" r:id="rId21"/>
    <p:sldId id="340" r:id="rId22"/>
    <p:sldId id="330" r:id="rId23"/>
    <p:sldId id="334" r:id="rId24"/>
    <p:sldId id="335" r:id="rId25"/>
    <p:sldId id="336" r:id="rId26"/>
    <p:sldId id="341" r:id="rId27"/>
    <p:sldId id="351" r:id="rId28"/>
    <p:sldId id="342" r:id="rId29"/>
    <p:sldId id="343" r:id="rId30"/>
    <p:sldId id="344" r:id="rId31"/>
    <p:sldId id="345" r:id="rId32"/>
    <p:sldId id="346" r:id="rId33"/>
    <p:sldId id="347" r:id="rId34"/>
    <p:sldId id="348" r:id="rId35"/>
    <p:sldId id="317" r:id="rId36"/>
    <p:sldId id="262" r:id="rId37"/>
    <p:sldId id="349" r:id="rId38"/>
    <p:sldId id="352" r:id="rId3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BEE" id="{B9E3857B-53C4-4310-B670-E32CC97187B6}">
          <p14:sldIdLst>
            <p14:sldId id="313"/>
            <p14:sldId id="309"/>
            <p14:sldId id="311"/>
            <p14:sldId id="315"/>
            <p14:sldId id="310"/>
          </p14:sldIdLst>
        </p14:section>
        <p14:section name="PSHA" id="{1E1EACC2-BCA1-46CE-B9AF-43E48928F493}">
          <p14:sldIdLst>
            <p14:sldId id="314"/>
            <p14:sldId id="305"/>
            <p14:sldId id="304"/>
          </p14:sldIdLst>
        </p14:section>
        <p14:section name="Fragility" id="{66C3B6C4-2D50-4E5B-AF5B-7302595A9AA6}">
          <p14:sldIdLst>
            <p14:sldId id="319"/>
            <p14:sldId id="321"/>
            <p14:sldId id="322"/>
            <p14:sldId id="350"/>
            <p14:sldId id="323"/>
            <p14:sldId id="324"/>
            <p14:sldId id="325"/>
            <p14:sldId id="326"/>
            <p14:sldId id="327"/>
            <p14:sldId id="328"/>
            <p14:sldId id="320"/>
            <p14:sldId id="329"/>
            <p14:sldId id="340"/>
            <p14:sldId id="330"/>
            <p14:sldId id="334"/>
            <p14:sldId id="335"/>
            <p14:sldId id="336"/>
            <p14:sldId id="341"/>
            <p14:sldId id="351"/>
            <p14:sldId id="342"/>
            <p14:sldId id="343"/>
            <p14:sldId id="344"/>
            <p14:sldId id="345"/>
            <p14:sldId id="346"/>
            <p14:sldId id="347"/>
            <p14:sldId id="348"/>
            <p14:sldId id="317"/>
            <p14:sldId id="262"/>
            <p14:sldId id="349"/>
            <p14:sldId id="35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7" autoAdjust="0"/>
    <p:restoredTop sz="72126" autoAdjust="0"/>
  </p:normalViewPr>
  <p:slideViewPr>
    <p:cSldViewPr snapToGrid="0">
      <p:cViewPr varScale="1">
        <p:scale>
          <a:sx n="61" d="100"/>
          <a:sy n="61" d="100"/>
        </p:scale>
        <p:origin x="10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2">
            <a:schemeClr val="dk1"/>
          </a:lnRef>
          <a:fillRef idx="1">
            <a:schemeClr val="lt1"/>
          </a:fillRef>
          <a:effectRef idx="0">
            <a:schemeClr val="dk1"/>
          </a:effectRef>
          <a:fontRef idx="minor">
            <a:schemeClr val="dk1"/>
          </a:fontRef>
        </dgm:style>
      </dgm:prSet>
      <dgm:spPr>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2">
            <a:schemeClr val="dk1"/>
          </a:lnRef>
          <a:fillRef idx="1">
            <a:schemeClr val="lt1"/>
          </a:fillRef>
          <a:effectRef idx="0">
            <a:schemeClr val="dk1"/>
          </a:effectRef>
          <a:fontRef idx="minor">
            <a:schemeClr val="dk1"/>
          </a:fontRef>
        </dgm:style>
      </dgm:prSet>
      <dgm:spPr>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2CCDC-15FE-4F87-9AD7-A364C99E0710}">
      <dsp:nvSpPr>
        <dsp:cNvPr id="0" name=""/>
        <dsp:cNvSpPr/>
      </dsp:nvSpPr>
      <dsp:spPr>
        <a:xfrm>
          <a:off x="2126" y="778740"/>
          <a:ext cx="1683997" cy="2020797"/>
        </a:xfrm>
        <a:prstGeom prst="roundRect">
          <a:avLst>
            <a:gd name="adj" fmla="val 5000"/>
          </a:avLst>
        </a:prstGeom>
        <a:noFill/>
        <a:ln w="3810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HAZARD</a:t>
          </a:r>
          <a:endParaRPr lang="en-GB" sz="1200" b="1" kern="1200" dirty="0">
            <a:latin typeface="+mj-lt"/>
          </a:endParaRPr>
        </a:p>
      </dsp:txBody>
      <dsp:txXfrm rot="16200000">
        <a:off x="-658001" y="1438867"/>
        <a:ext cx="1657053" cy="336799"/>
      </dsp:txXfrm>
    </dsp:sp>
    <dsp:sp modelId="{1624C416-ECD0-48BB-BE5D-DA61E1BC514F}">
      <dsp:nvSpPr>
        <dsp:cNvPr id="0" name=""/>
        <dsp:cNvSpPr/>
      </dsp:nvSpPr>
      <dsp:spPr>
        <a:xfrm>
          <a:off x="30856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Hazard</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intensity</a:t>
          </a:r>
          <a:r>
            <a:rPr lang="it-IT" sz="1500" i="1" kern="1200" dirty="0">
              <a:latin typeface="+mj-lt"/>
            </a:rPr>
            <a:t> </a:t>
          </a:r>
          <a:r>
            <a:rPr lang="it-IT" sz="1500" i="1" kern="1200" dirty="0" err="1">
              <a:latin typeface="+mj-lt"/>
            </a:rPr>
            <a:t>measure</a:t>
          </a:r>
          <a:endParaRPr lang="it-IT" sz="1500" i="1" kern="1200" dirty="0">
            <a:latin typeface="+mj-lt"/>
          </a:endParaRPr>
        </a:p>
        <a:p>
          <a:pPr marL="0" lvl="0" indent="0" algn="ctr" defTabSz="666750">
            <a:lnSpc>
              <a:spcPct val="90000"/>
            </a:lnSpc>
            <a:spcBef>
              <a:spcPct val="0"/>
            </a:spcBef>
            <a:spcAft>
              <a:spcPct val="35000"/>
            </a:spcAft>
            <a:buNone/>
          </a:pPr>
          <a:endParaRPr lang="en-GB" sz="1500" kern="1200" dirty="0">
            <a:latin typeface="+mj-lt"/>
          </a:endParaRPr>
        </a:p>
      </dsp:txBody>
      <dsp:txXfrm>
        <a:off x="308563" y="778740"/>
        <a:ext cx="1254578" cy="2020797"/>
      </dsp:txXfrm>
    </dsp:sp>
    <dsp:sp modelId="{E37B6B4E-6DA6-40B3-B14C-186A4FB77ACE}">
      <dsp:nvSpPr>
        <dsp:cNvPr id="0" name=""/>
        <dsp:cNvSpPr/>
      </dsp:nvSpPr>
      <dsp:spPr>
        <a:xfrm>
          <a:off x="1730406" y="778740"/>
          <a:ext cx="1683997" cy="2020797"/>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1070279" y="1438867"/>
        <a:ext cx="1657053" cy="336799"/>
      </dsp:txXfrm>
    </dsp:sp>
    <dsp:sp modelId="{24190709-F953-4D2A-92A0-390E4CCF5C34}">
      <dsp:nvSpPr>
        <dsp:cNvPr id="0" name=""/>
        <dsp:cNvSpPr/>
      </dsp:nvSpPr>
      <dsp:spPr>
        <a:xfrm rot="5400000">
          <a:off x="1625104" y="1986176"/>
          <a:ext cx="223255" cy="189781"/>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15768-D213-4B5C-B457-320787035C7D}">
      <dsp:nvSpPr>
        <dsp:cNvPr id="0" name=""/>
        <dsp:cNvSpPr/>
      </dsp:nvSpPr>
      <dsp:spPr>
        <a:xfrm>
          <a:off x="203684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dsp:txBody>
      <dsp:txXfrm>
        <a:off x="2036843" y="778740"/>
        <a:ext cx="1254578" cy="2020797"/>
      </dsp:txXfrm>
    </dsp:sp>
    <dsp:sp modelId="{3A5B50DF-58F3-4817-82D4-61210119F5C9}">
      <dsp:nvSpPr>
        <dsp:cNvPr id="0" name=""/>
        <dsp:cNvSpPr/>
      </dsp:nvSpPr>
      <dsp:spPr>
        <a:xfrm>
          <a:off x="3458686" y="778740"/>
          <a:ext cx="1683997" cy="2020797"/>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2798559" y="1438867"/>
        <a:ext cx="1657053" cy="336799"/>
      </dsp:txXfrm>
    </dsp:sp>
    <dsp:sp modelId="{D7F2BD0D-780A-4BA5-A735-5B7637A86217}">
      <dsp:nvSpPr>
        <dsp:cNvPr id="0" name=""/>
        <dsp:cNvSpPr/>
      </dsp:nvSpPr>
      <dsp:spPr>
        <a:xfrm rot="5400000">
          <a:off x="3353384" y="1986176"/>
          <a:ext cx="223255" cy="189781"/>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98BF0E3-5DAC-4E93-9F1E-168733F5CAAF}">
      <dsp:nvSpPr>
        <dsp:cNvPr id="0" name=""/>
        <dsp:cNvSpPr/>
      </dsp:nvSpPr>
      <dsp:spPr>
        <a:xfrm>
          <a:off x="376512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dsp:txBody>
      <dsp:txXfrm>
        <a:off x="3765123" y="778740"/>
        <a:ext cx="1254578" cy="2020797"/>
      </dsp:txXfrm>
    </dsp:sp>
    <dsp:sp modelId="{009D73A3-6F85-4363-B247-3A37A50BAA69}">
      <dsp:nvSpPr>
        <dsp:cNvPr id="0" name=""/>
        <dsp:cNvSpPr/>
      </dsp:nvSpPr>
      <dsp:spPr>
        <a:xfrm>
          <a:off x="5186966" y="778740"/>
          <a:ext cx="1683997" cy="2020797"/>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DECISION MAKING</a:t>
          </a:r>
          <a:endParaRPr lang="en-GB" sz="1200" b="1" kern="1200" dirty="0">
            <a:latin typeface="+mj-lt"/>
          </a:endParaRPr>
        </a:p>
      </dsp:txBody>
      <dsp:txXfrm rot="16200000">
        <a:off x="4526839" y="1438867"/>
        <a:ext cx="1657053" cy="336799"/>
      </dsp:txXfrm>
    </dsp:sp>
    <dsp:sp modelId="{EB26B2FC-5AC8-484F-98FF-3EABD85B75F4}">
      <dsp:nvSpPr>
        <dsp:cNvPr id="0" name=""/>
        <dsp:cNvSpPr/>
      </dsp:nvSpPr>
      <dsp:spPr>
        <a:xfrm rot="5400000">
          <a:off x="5081664" y="1986176"/>
          <a:ext cx="223255" cy="189781"/>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347665F-673A-4616-A2BA-6CF87D243D99}">
      <dsp:nvSpPr>
        <dsp:cNvPr id="0" name=""/>
        <dsp:cNvSpPr/>
      </dsp:nvSpPr>
      <dsp:spPr>
        <a:xfrm>
          <a:off x="549340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8006" rIns="0" bIns="0" numCol="1" spcCol="1270" anchor="t" anchorCtr="0">
          <a:noAutofit/>
        </a:bodyPr>
        <a:lstStyle/>
        <a:p>
          <a:pPr marL="0" lvl="0" indent="0" algn="ctr" defTabSz="622300">
            <a:lnSpc>
              <a:spcPct val="90000"/>
            </a:lnSpc>
            <a:spcBef>
              <a:spcPct val="0"/>
            </a:spcBef>
            <a:spcAft>
              <a:spcPct val="35000"/>
            </a:spcAft>
            <a:buNone/>
          </a:pPr>
          <a:r>
            <a:rPr lang="it-IT" sz="1400" kern="1200" dirty="0" err="1">
              <a:latin typeface="+mj-lt"/>
            </a:rPr>
            <a:t>Loss</a:t>
          </a:r>
          <a:r>
            <a:rPr lang="it-IT" sz="1400" kern="1200" dirty="0">
              <a:latin typeface="+mj-lt"/>
            </a:rPr>
            <a:t> </a:t>
          </a:r>
          <a:r>
            <a:rPr lang="it-IT" sz="1500" kern="1200" dirty="0" err="1">
              <a:latin typeface="+mj-lt"/>
            </a:rPr>
            <a:t>analysis</a:t>
          </a: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r>
            <a:rPr lang="it-IT" sz="1500" i="1" kern="1200" dirty="0" err="1">
              <a:latin typeface="+mj-lt"/>
            </a:rPr>
            <a:t>decision</a:t>
          </a:r>
          <a:r>
            <a:rPr lang="it-IT" sz="1500" i="1" kern="1200" dirty="0">
              <a:latin typeface="+mj-lt"/>
            </a:rPr>
            <a:t> </a:t>
          </a:r>
          <a:r>
            <a:rPr lang="it-IT" sz="1500" i="1" kern="1200" dirty="0" err="1">
              <a:latin typeface="+mj-lt"/>
            </a:rPr>
            <a:t>variable</a:t>
          </a:r>
          <a:endParaRPr lang="en-GB" sz="1500" i="1" kern="1200" dirty="0">
            <a:latin typeface="+mj-lt"/>
          </a:endParaRPr>
        </a:p>
      </dsp:txBody>
      <dsp:txXfrm>
        <a:off x="5493403" y="778740"/>
        <a:ext cx="1254578" cy="2020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2CCDC-15FE-4F87-9AD7-A364C99E0710}">
      <dsp:nvSpPr>
        <dsp:cNvPr id="0" name=""/>
        <dsp:cNvSpPr/>
      </dsp:nvSpPr>
      <dsp:spPr>
        <a:xfrm>
          <a:off x="2053" y="752248"/>
          <a:ext cx="1626710" cy="1952052"/>
        </a:xfrm>
        <a:prstGeom prst="roundRect">
          <a:avLst>
            <a:gd name="adj" fmla="val 5000"/>
          </a:avLst>
        </a:prstGeom>
        <a:solidFill>
          <a:schemeClr val="lt1"/>
        </a:solidFill>
        <a:ln w="12700" cap="flat" cmpd="sng" algn="ctr">
          <a:solidFill>
            <a:schemeClr val="dk1"/>
          </a:solidFill>
          <a:prstDash val="solid"/>
          <a:miter lim="800000"/>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HAZARD</a:t>
          </a:r>
          <a:endParaRPr lang="en-GB" sz="1200" b="1" kern="1200" dirty="0">
            <a:latin typeface="+mj-lt"/>
          </a:endParaRPr>
        </a:p>
      </dsp:txBody>
      <dsp:txXfrm rot="16200000">
        <a:off x="-635616" y="1389919"/>
        <a:ext cx="1600682" cy="325342"/>
      </dsp:txXfrm>
    </dsp:sp>
    <dsp:sp modelId="{1624C416-ECD0-48BB-BE5D-DA61E1BC514F}">
      <dsp:nvSpPr>
        <dsp:cNvPr id="0" name=""/>
        <dsp:cNvSpPr/>
      </dsp:nvSpPr>
      <dsp:spPr>
        <a:xfrm>
          <a:off x="298066"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Hazard</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intensity</a:t>
          </a:r>
          <a:r>
            <a:rPr lang="it-IT" sz="1500" i="1" kern="1200" dirty="0">
              <a:latin typeface="+mj-lt"/>
            </a:rPr>
            <a:t> </a:t>
          </a:r>
          <a:r>
            <a:rPr lang="it-IT" sz="1500" i="1" kern="1200" dirty="0" err="1">
              <a:latin typeface="+mj-lt"/>
            </a:rPr>
            <a:t>measure</a:t>
          </a:r>
          <a:endParaRPr lang="it-IT" sz="1500" i="1" kern="1200" dirty="0">
            <a:latin typeface="+mj-lt"/>
          </a:endParaRPr>
        </a:p>
        <a:p>
          <a:pPr marL="0" lvl="0" indent="0" algn="ctr" defTabSz="666750">
            <a:lnSpc>
              <a:spcPct val="90000"/>
            </a:lnSpc>
            <a:spcBef>
              <a:spcPct val="0"/>
            </a:spcBef>
            <a:spcAft>
              <a:spcPct val="35000"/>
            </a:spcAft>
            <a:buNone/>
          </a:pPr>
          <a:endParaRPr lang="en-GB" sz="1500" kern="1200" dirty="0">
            <a:latin typeface="+mj-lt"/>
          </a:endParaRPr>
        </a:p>
      </dsp:txBody>
      <dsp:txXfrm>
        <a:off x="298066" y="752248"/>
        <a:ext cx="1211899" cy="1952052"/>
      </dsp:txXfrm>
    </dsp:sp>
    <dsp:sp modelId="{E37B6B4E-6DA6-40B3-B14C-186A4FB77ACE}">
      <dsp:nvSpPr>
        <dsp:cNvPr id="0" name=""/>
        <dsp:cNvSpPr/>
      </dsp:nvSpPr>
      <dsp:spPr>
        <a:xfrm>
          <a:off x="1671539" y="752248"/>
          <a:ext cx="1626710" cy="1952052"/>
        </a:xfrm>
        <a:prstGeom prst="roundRect">
          <a:avLst>
            <a:gd name="adj" fmla="val 5000"/>
          </a:avLst>
        </a:prstGeom>
        <a:noFill/>
        <a:ln w="5715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1033869" y="1389919"/>
        <a:ext cx="1600682" cy="325342"/>
      </dsp:txXfrm>
    </dsp:sp>
    <dsp:sp modelId="{24190709-F953-4D2A-92A0-390E4CCF5C34}">
      <dsp:nvSpPr>
        <dsp:cNvPr id="0" name=""/>
        <dsp:cNvSpPr/>
      </dsp:nvSpPr>
      <dsp:spPr>
        <a:xfrm rot="5400000">
          <a:off x="1569820"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15768-D213-4B5C-B457-320787035C7D}">
      <dsp:nvSpPr>
        <dsp:cNvPr id="0" name=""/>
        <dsp:cNvSpPr/>
      </dsp:nvSpPr>
      <dsp:spPr>
        <a:xfrm>
          <a:off x="1967552"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dsp:txBody>
      <dsp:txXfrm>
        <a:off x="1967552" y="752248"/>
        <a:ext cx="1211899" cy="1952052"/>
      </dsp:txXfrm>
    </dsp:sp>
    <dsp:sp modelId="{3A5B50DF-58F3-4817-82D4-61210119F5C9}">
      <dsp:nvSpPr>
        <dsp:cNvPr id="0" name=""/>
        <dsp:cNvSpPr/>
      </dsp:nvSpPr>
      <dsp:spPr>
        <a:xfrm>
          <a:off x="3341025" y="752248"/>
          <a:ext cx="1626710" cy="1952052"/>
        </a:xfrm>
        <a:prstGeom prst="roundRect">
          <a:avLst>
            <a:gd name="adj" fmla="val 5000"/>
          </a:avLst>
        </a:prstGeom>
        <a:noFill/>
        <a:ln w="5715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2703355" y="1389919"/>
        <a:ext cx="1600682" cy="325342"/>
      </dsp:txXfrm>
    </dsp:sp>
    <dsp:sp modelId="{D7F2BD0D-780A-4BA5-A735-5B7637A86217}">
      <dsp:nvSpPr>
        <dsp:cNvPr id="0" name=""/>
        <dsp:cNvSpPr/>
      </dsp:nvSpPr>
      <dsp:spPr>
        <a:xfrm rot="5400000">
          <a:off x="3239306"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98BF0E3-5DAC-4E93-9F1E-168733F5CAAF}">
      <dsp:nvSpPr>
        <dsp:cNvPr id="0" name=""/>
        <dsp:cNvSpPr/>
      </dsp:nvSpPr>
      <dsp:spPr>
        <a:xfrm>
          <a:off x="3637038"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dsp:txBody>
      <dsp:txXfrm>
        <a:off x="3637038" y="752248"/>
        <a:ext cx="1211899" cy="1952052"/>
      </dsp:txXfrm>
    </dsp:sp>
    <dsp:sp modelId="{009D73A3-6F85-4363-B247-3A37A50BAA69}">
      <dsp:nvSpPr>
        <dsp:cNvPr id="0" name=""/>
        <dsp:cNvSpPr/>
      </dsp:nvSpPr>
      <dsp:spPr>
        <a:xfrm>
          <a:off x="5010512" y="752248"/>
          <a:ext cx="1626710" cy="1952052"/>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DECISION MAKING</a:t>
          </a:r>
          <a:endParaRPr lang="en-GB" sz="1200" b="1" kern="1200" dirty="0">
            <a:latin typeface="+mj-lt"/>
          </a:endParaRPr>
        </a:p>
      </dsp:txBody>
      <dsp:txXfrm rot="16200000">
        <a:off x="4372841" y="1389919"/>
        <a:ext cx="1600682" cy="325342"/>
      </dsp:txXfrm>
    </dsp:sp>
    <dsp:sp modelId="{EB26B2FC-5AC8-484F-98FF-3EABD85B75F4}">
      <dsp:nvSpPr>
        <dsp:cNvPr id="0" name=""/>
        <dsp:cNvSpPr/>
      </dsp:nvSpPr>
      <dsp:spPr>
        <a:xfrm rot="5400000">
          <a:off x="4908792"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347665F-673A-4616-A2BA-6CF87D243D99}">
      <dsp:nvSpPr>
        <dsp:cNvPr id="0" name=""/>
        <dsp:cNvSpPr/>
      </dsp:nvSpPr>
      <dsp:spPr>
        <a:xfrm>
          <a:off x="5306525"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8006" rIns="0" bIns="0" numCol="1" spcCol="1270" anchor="t" anchorCtr="0">
          <a:noAutofit/>
        </a:bodyPr>
        <a:lstStyle/>
        <a:p>
          <a:pPr marL="0" lvl="0" indent="0" algn="ctr" defTabSz="622300">
            <a:lnSpc>
              <a:spcPct val="90000"/>
            </a:lnSpc>
            <a:spcBef>
              <a:spcPct val="0"/>
            </a:spcBef>
            <a:spcAft>
              <a:spcPct val="35000"/>
            </a:spcAft>
            <a:buNone/>
          </a:pPr>
          <a:r>
            <a:rPr lang="it-IT" sz="1400" kern="1200" dirty="0" err="1">
              <a:latin typeface="+mj-lt"/>
            </a:rPr>
            <a:t>Loss</a:t>
          </a:r>
          <a:r>
            <a:rPr lang="it-IT" sz="1400" kern="1200" dirty="0">
              <a:latin typeface="+mj-lt"/>
            </a:rPr>
            <a:t> </a:t>
          </a:r>
          <a:r>
            <a:rPr lang="it-IT" sz="1500" kern="1200" dirty="0" err="1">
              <a:latin typeface="+mj-lt"/>
            </a:rPr>
            <a:t>analysis</a:t>
          </a: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r>
            <a:rPr lang="it-IT" sz="1500" i="1" kern="1200" dirty="0" err="1">
              <a:latin typeface="+mj-lt"/>
            </a:rPr>
            <a:t>decision</a:t>
          </a:r>
          <a:r>
            <a:rPr lang="it-IT" sz="1500" i="1" kern="1200" dirty="0">
              <a:latin typeface="+mj-lt"/>
            </a:rPr>
            <a:t> </a:t>
          </a:r>
          <a:r>
            <a:rPr lang="it-IT" sz="1500" i="1" kern="1200" dirty="0" err="1">
              <a:latin typeface="+mj-lt"/>
            </a:rPr>
            <a:t>variable</a:t>
          </a:r>
          <a:endParaRPr lang="en-GB" sz="1500" i="1" kern="1200" dirty="0">
            <a:latin typeface="+mj-lt"/>
          </a:endParaRPr>
        </a:p>
      </dsp:txBody>
      <dsp:txXfrm>
        <a:off x="5306525" y="752248"/>
        <a:ext cx="1211899" cy="19520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4AED2-BFE5-43BB-84B4-CE76BD575BFD}" type="datetimeFigureOut">
              <a:rPr lang="it-IT" smtClean="0"/>
              <a:t>21/12/2020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92D1E-AEC4-4875-84EB-D7A8F7C18BCE}" type="slidenum">
              <a:rPr lang="it-IT" smtClean="0"/>
              <a:t>‹N›</a:t>
            </a:fld>
            <a:endParaRPr lang="it-IT"/>
          </a:p>
        </p:txBody>
      </p:sp>
    </p:spTree>
    <p:extLst>
      <p:ext uri="{BB962C8B-B14F-4D97-AF65-F5344CB8AC3E}">
        <p14:creationId xmlns:p14="http://schemas.microsoft.com/office/powerpoint/2010/main" val="242608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a:t>
            </a:fld>
            <a:endParaRPr lang="it-IT"/>
          </a:p>
        </p:txBody>
      </p:sp>
      <p:sp>
        <p:nvSpPr>
          <p:cNvPr id="5" name="Segnaposto data 4">
            <a:extLst>
              <a:ext uri="{FF2B5EF4-FFF2-40B4-BE49-F238E27FC236}">
                <a16:creationId xmlns:a16="http://schemas.microsoft.com/office/drawing/2014/main" id="{745945C7-C459-4430-9C31-7D500FC57DF8}"/>
              </a:ext>
            </a:extLst>
          </p:cNvPr>
          <p:cNvSpPr>
            <a:spLocks noGrp="1"/>
          </p:cNvSpPr>
          <p:nvPr>
            <p:ph type="dt" idx="1"/>
          </p:nvPr>
        </p:nvSpPr>
        <p:spPr/>
        <p:txBody>
          <a:bodyPr/>
          <a:lstStyle/>
          <a:p>
            <a:fld id="{87CD3DB4-6A25-4EAD-9DE8-A8779173EF6E}" type="datetime1">
              <a:rPr lang="it-IT" smtClean="0"/>
              <a:t>21/12/2020</a:t>
            </a:fld>
            <a:endParaRPr lang="it-IT"/>
          </a:p>
        </p:txBody>
      </p:sp>
    </p:spTree>
    <p:extLst>
      <p:ext uri="{BB962C8B-B14F-4D97-AF65-F5344CB8AC3E}">
        <p14:creationId xmlns:p14="http://schemas.microsoft.com/office/powerpoint/2010/main" val="1155844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Fragility analysis represent the next step on the PBEE framework that we have seen in the first part of the lecture.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Its definition is below reported: again, fragility is defined as the conditional probability of an event, a defined limit state, given the observation of an intensity measure which describe the seismic event.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10</a:t>
            </a:fld>
            <a:endParaRPr lang="it-IT"/>
          </a:p>
        </p:txBody>
      </p:sp>
      <p:sp>
        <p:nvSpPr>
          <p:cNvPr id="5" name="Segnaposto data 4">
            <a:extLst>
              <a:ext uri="{FF2B5EF4-FFF2-40B4-BE49-F238E27FC236}">
                <a16:creationId xmlns:a16="http://schemas.microsoft.com/office/drawing/2014/main" id="{6CA4FE9D-B520-4674-AD2C-915BC43353AE}"/>
              </a:ext>
            </a:extLst>
          </p:cNvPr>
          <p:cNvSpPr>
            <a:spLocks noGrp="1"/>
          </p:cNvSpPr>
          <p:nvPr>
            <p:ph type="dt" idx="1"/>
          </p:nvPr>
        </p:nvSpPr>
        <p:spPr/>
        <p:txBody>
          <a:bodyPr/>
          <a:lstStyle/>
          <a:p>
            <a:fld id="{3E932F72-4A30-4B34-A22B-08CEC226A51F}" type="datetime1">
              <a:rPr lang="it-IT" smtClean="0"/>
              <a:t>21/12/2020</a:t>
            </a:fld>
            <a:endParaRPr lang="it-IT"/>
          </a:p>
        </p:txBody>
      </p:sp>
    </p:spTree>
    <p:extLst>
      <p:ext uri="{BB962C8B-B14F-4D97-AF65-F5344CB8AC3E}">
        <p14:creationId xmlns:p14="http://schemas.microsoft.com/office/powerpoint/2010/main" val="4159031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Fragility analysis involved both vulnerability and damage analysis, since it requires the evaluation of both probability of </a:t>
            </a:r>
            <a:r>
              <a:rPr lang="en-GB" sz="2000" dirty="0" err="1">
                <a:latin typeface="Calibri" panose="020F0502020204030204" pitchFamily="34" charset="0"/>
                <a:ea typeface="Calibri" panose="020F0502020204030204" pitchFamily="34" charset="0"/>
                <a:cs typeface="Times New Roman" panose="02020603050405020304" pitchFamily="18" charset="0"/>
              </a:rPr>
              <a:t>EDPconditioned</a:t>
            </a:r>
            <a:r>
              <a:rPr lang="en-GB" sz="2000" dirty="0">
                <a:latin typeface="Calibri" panose="020F0502020204030204" pitchFamily="34" charset="0"/>
                <a:ea typeface="Calibri" panose="020F0502020204030204" pitchFamily="34" charset="0"/>
                <a:cs typeface="Times New Roman" panose="02020603050405020304" pitchFamily="18" charset="0"/>
              </a:rPr>
              <a:t> by IM and DM conditioned by EDP.</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In fact, by definition, the fragility curve is defined as the conditional probability of failure of a structure or its critical component, at given values of seismic intensity.</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In practice a fragility is calculated as the conditional probability </a:t>
            </a:r>
            <a:r>
              <a:rPr lang="en-GB" sz="2000" dirty="0" err="1">
                <a:latin typeface="Calibri" panose="020F0502020204030204" pitchFamily="34" charset="0"/>
                <a:ea typeface="Calibri" panose="020F0502020204030204" pitchFamily="34" charset="0"/>
                <a:cs typeface="Times New Roman" panose="02020603050405020304" pitchFamily="18" charset="0"/>
              </a:rPr>
              <a:t>tha</a:t>
            </a:r>
            <a:r>
              <a:rPr lang="en-GB" sz="2000" dirty="0">
                <a:latin typeface="Calibri" panose="020F0502020204030204" pitchFamily="34" charset="0"/>
                <a:ea typeface="Calibri" panose="020F0502020204030204" pitchFamily="34" charset="0"/>
                <a:cs typeface="Times New Roman" panose="02020603050405020304" pitchFamily="18" charset="0"/>
              </a:rPr>
              <a:t> the damage measure D exceeds a critical threshold for a given seismic IM.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11</a:t>
            </a:fld>
            <a:endParaRPr lang="it-IT"/>
          </a:p>
        </p:txBody>
      </p:sp>
      <p:sp>
        <p:nvSpPr>
          <p:cNvPr id="5" name="Segnaposto data 4">
            <a:extLst>
              <a:ext uri="{FF2B5EF4-FFF2-40B4-BE49-F238E27FC236}">
                <a16:creationId xmlns:a16="http://schemas.microsoft.com/office/drawing/2014/main" id="{2A857275-5C24-43DF-9B27-90CB8C401178}"/>
              </a:ext>
            </a:extLst>
          </p:cNvPr>
          <p:cNvSpPr>
            <a:spLocks noGrp="1"/>
          </p:cNvSpPr>
          <p:nvPr>
            <p:ph type="dt" idx="1"/>
          </p:nvPr>
        </p:nvSpPr>
        <p:spPr/>
        <p:txBody>
          <a:bodyPr/>
          <a:lstStyle/>
          <a:p>
            <a:fld id="{7FF5B7F8-B227-45E6-B895-A674A5100A94}" type="datetime1">
              <a:rPr lang="it-IT" smtClean="0"/>
              <a:t>21/12/2020</a:t>
            </a:fld>
            <a:endParaRPr lang="it-IT"/>
          </a:p>
        </p:txBody>
      </p:sp>
    </p:spTree>
    <p:extLst>
      <p:ext uri="{BB962C8B-B14F-4D97-AF65-F5344CB8AC3E}">
        <p14:creationId xmlns:p14="http://schemas.microsoft.com/office/powerpoint/2010/main" val="2747393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alibri" panose="020F0502020204030204" pitchFamily="34" charset="0"/>
                <a:ea typeface="Calibri" panose="020F0502020204030204" pitchFamily="34" charset="0"/>
                <a:cs typeface="Times New Roman" panose="02020603050405020304" pitchFamily="18" charset="0"/>
              </a:rPr>
              <a:t>So, </a:t>
            </a:r>
            <a:r>
              <a:rPr lang="it-IT" sz="2000" dirty="0" err="1">
                <a:latin typeface="Calibri" panose="020F0502020204030204" pitchFamily="34" charset="0"/>
                <a:ea typeface="Calibri" panose="020F0502020204030204" pitchFamily="34" charset="0"/>
                <a:cs typeface="Times New Roman" panose="02020603050405020304" pitchFamily="18" charset="0"/>
              </a:rPr>
              <a:t>here</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is</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reported</a:t>
            </a:r>
            <a:r>
              <a:rPr lang="it-IT" sz="2000" dirty="0">
                <a:latin typeface="Calibri" panose="020F0502020204030204" pitchFamily="34" charset="0"/>
                <a:ea typeface="Calibri" panose="020F0502020204030204" pitchFamily="34" charset="0"/>
                <a:cs typeface="Times New Roman" panose="02020603050405020304" pitchFamily="18" charset="0"/>
              </a:rPr>
              <a:t> an </a:t>
            </a:r>
            <a:r>
              <a:rPr lang="it-IT" sz="2000" dirty="0" err="1">
                <a:latin typeface="Calibri" panose="020F0502020204030204" pitchFamily="34" charset="0"/>
                <a:ea typeface="Calibri" panose="020F0502020204030204" pitchFamily="34" charset="0"/>
                <a:cs typeface="Times New Roman" panose="02020603050405020304" pitchFamily="18" charset="0"/>
              </a:rPr>
              <a:t>example</a:t>
            </a:r>
            <a:r>
              <a:rPr lang="it-IT" sz="2000" dirty="0">
                <a:latin typeface="Calibri" panose="020F0502020204030204" pitchFamily="34" charset="0"/>
                <a:ea typeface="Calibri" panose="020F0502020204030204" pitchFamily="34" charset="0"/>
                <a:cs typeface="Times New Roman" panose="02020603050405020304" pitchFamily="18" charset="0"/>
              </a:rPr>
              <a:t> of </a:t>
            </a:r>
            <a:r>
              <a:rPr lang="it-IT" sz="2000" dirty="0" err="1">
                <a:latin typeface="Calibri" panose="020F0502020204030204" pitchFamily="34" charset="0"/>
                <a:ea typeface="Calibri" panose="020F0502020204030204" pitchFamily="34" charset="0"/>
                <a:cs typeface="Times New Roman" panose="02020603050405020304" pitchFamily="18" charset="0"/>
              </a:rPr>
              <a:t>fragility</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curves</a:t>
            </a:r>
            <a:r>
              <a:rPr lang="it-IT" sz="2000" dirty="0">
                <a:latin typeface="Calibri" panose="020F0502020204030204" pitchFamily="34" charset="0"/>
                <a:ea typeface="Calibri" panose="020F0502020204030204" pitchFamily="34" charset="0"/>
                <a:cs typeface="Times New Roman" panose="02020603050405020304" pitchFamily="18" charset="0"/>
              </a:rPr>
              <a:t> for </a:t>
            </a:r>
            <a:r>
              <a:rPr lang="it-IT" sz="2000" dirty="0" err="1">
                <a:latin typeface="Calibri" panose="020F0502020204030204" pitchFamily="34" charset="0"/>
                <a:ea typeface="Calibri" panose="020F0502020204030204" pitchFamily="34" charset="0"/>
                <a:cs typeface="Times New Roman" panose="02020603050405020304" pitchFamily="18" charset="0"/>
              </a:rPr>
              <a:t>different</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damage</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limit</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states</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defined</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according</a:t>
            </a:r>
            <a:r>
              <a:rPr lang="it-IT" sz="2000" dirty="0">
                <a:latin typeface="Calibri" panose="020F0502020204030204" pitchFamily="34" charset="0"/>
                <a:ea typeface="Calibri" panose="020F0502020204030204" pitchFamily="34" charset="0"/>
                <a:cs typeface="Times New Roman" panose="02020603050405020304" pitchFamily="18" charset="0"/>
              </a:rPr>
              <a:t> to some </a:t>
            </a:r>
            <a:r>
              <a:rPr lang="it-IT" sz="2000" dirty="0" err="1">
                <a:latin typeface="Calibri" panose="020F0502020204030204" pitchFamily="34" charset="0"/>
                <a:ea typeface="Calibri" panose="020F0502020204030204" pitchFamily="34" charset="0"/>
                <a:cs typeface="Times New Roman" panose="02020603050405020304" pitchFamily="18" charset="0"/>
              </a:rPr>
              <a:t>criteria</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based</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upon</a:t>
            </a:r>
            <a:r>
              <a:rPr lang="it-IT" sz="2000" dirty="0">
                <a:latin typeface="Calibri" panose="020F0502020204030204" pitchFamily="34" charset="0"/>
                <a:ea typeface="Calibri" panose="020F0502020204030204" pitchFamily="34" charset="0"/>
                <a:cs typeface="Times New Roman" panose="02020603050405020304" pitchFamily="18" charset="0"/>
              </a:rPr>
              <a:t> the engineering demand </a:t>
            </a:r>
            <a:r>
              <a:rPr lang="it-IT" sz="2000" dirty="0" err="1">
                <a:latin typeface="Calibri" panose="020F0502020204030204" pitchFamily="34" charset="0"/>
                <a:ea typeface="Calibri" panose="020F0502020204030204" pitchFamily="34" charset="0"/>
                <a:cs typeface="Times New Roman" panose="02020603050405020304" pitchFamily="18" charset="0"/>
              </a:rPr>
              <a:t>parameters</a:t>
            </a:r>
            <a:r>
              <a:rPr lang="it-IT" sz="2000" dirty="0">
                <a:latin typeface="Calibri" panose="020F0502020204030204" pitchFamily="34" charset="0"/>
                <a:ea typeface="Calibri" panose="020F0502020204030204" pitchFamily="34" charset="0"/>
                <a:cs typeface="Times New Roman" panose="02020603050405020304" pitchFamily="18" charset="0"/>
              </a:rPr>
              <a:t>, for </a:t>
            </a:r>
            <a:r>
              <a:rPr lang="it-IT" sz="2000" dirty="0" err="1">
                <a:latin typeface="Calibri" panose="020F0502020204030204" pitchFamily="34" charset="0"/>
                <a:ea typeface="Calibri" panose="020F0502020204030204" pitchFamily="34" charset="0"/>
                <a:cs typeface="Times New Roman" panose="02020603050405020304" pitchFamily="18" charset="0"/>
              </a:rPr>
              <a:t>incresing</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level</a:t>
            </a:r>
            <a:r>
              <a:rPr lang="it-IT" sz="2000" dirty="0">
                <a:latin typeface="Calibri" panose="020F0502020204030204" pitchFamily="34" charset="0"/>
                <a:ea typeface="Calibri" panose="020F0502020204030204" pitchFamily="34" charset="0"/>
                <a:cs typeface="Times New Roman" panose="02020603050405020304" pitchFamily="18" charset="0"/>
              </a:rPr>
              <a:t> of </a:t>
            </a:r>
            <a:r>
              <a:rPr lang="it-IT" sz="2000" dirty="0" err="1">
                <a:latin typeface="Calibri" panose="020F0502020204030204" pitchFamily="34" charset="0"/>
                <a:ea typeface="Calibri" panose="020F0502020204030204" pitchFamily="34" charset="0"/>
                <a:cs typeface="Times New Roman" panose="02020603050405020304" pitchFamily="18" charset="0"/>
              </a:rPr>
              <a:t>pga</a:t>
            </a:r>
            <a:r>
              <a:rPr lang="it-IT" sz="2000" dirty="0">
                <a:latin typeface="Calibri" panose="020F0502020204030204" pitchFamily="34" charset="0"/>
                <a:ea typeface="Calibri" panose="020F0502020204030204" pitchFamily="34" charset="0"/>
                <a:cs typeface="Times New Roman" panose="02020603050405020304" pitchFamily="18" charset="0"/>
              </a:rPr>
              <a:t>.</a:t>
            </a: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12</a:t>
            </a:fld>
            <a:endParaRPr lang="it-IT"/>
          </a:p>
        </p:txBody>
      </p:sp>
      <p:sp>
        <p:nvSpPr>
          <p:cNvPr id="5" name="Segnaposto data 4">
            <a:extLst>
              <a:ext uri="{FF2B5EF4-FFF2-40B4-BE49-F238E27FC236}">
                <a16:creationId xmlns:a16="http://schemas.microsoft.com/office/drawing/2014/main" id="{EAD40D61-46DF-497D-8BA8-5C90A1764365}"/>
              </a:ext>
            </a:extLst>
          </p:cNvPr>
          <p:cNvSpPr>
            <a:spLocks noGrp="1"/>
          </p:cNvSpPr>
          <p:nvPr>
            <p:ph type="dt" idx="1"/>
          </p:nvPr>
        </p:nvSpPr>
        <p:spPr/>
        <p:txBody>
          <a:bodyPr/>
          <a:lstStyle/>
          <a:p>
            <a:fld id="{A5D0CB39-C7AC-4FD4-ADD9-21AAAE47BBD9}" type="datetime1">
              <a:rPr lang="it-IT" smtClean="0"/>
              <a:t>21/12/2020</a:t>
            </a:fld>
            <a:endParaRPr lang="it-IT"/>
          </a:p>
        </p:txBody>
      </p:sp>
    </p:spTree>
    <p:extLst>
      <p:ext uri="{BB962C8B-B14F-4D97-AF65-F5344CB8AC3E}">
        <p14:creationId xmlns:p14="http://schemas.microsoft.com/office/powerpoint/2010/main" val="3957754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We understand therefore how intensity measure and damage state definition are crucial in the formulation of fragility functions. In greater details, for the intensity measure some properties here enlisted are required: for example efficiency, robustness, practicality </a:t>
            </a:r>
            <a:r>
              <a:rPr lang="en-GB" sz="2000" dirty="0" err="1">
                <a:latin typeface="Calibri" panose="020F0502020204030204" pitchFamily="34" charset="0"/>
                <a:ea typeface="Calibri" panose="020F0502020204030204" pitchFamily="34" charset="0"/>
                <a:cs typeface="Times New Roman" panose="02020603050405020304" pitchFamily="18" charset="0"/>
              </a:rPr>
              <a:t>syffucuebct</a:t>
            </a:r>
            <a:r>
              <a:rPr lang="en-GB" sz="2000" dirty="0">
                <a:latin typeface="Calibri" panose="020F0502020204030204" pitchFamily="34" charset="0"/>
                <a:ea typeface="Calibri" panose="020F0502020204030204" pitchFamily="34" charset="0"/>
                <a:cs typeface="Times New Roman" panose="02020603050405020304" pitchFamily="18" charset="0"/>
              </a:rPr>
              <a:t> </a:t>
            </a:r>
            <a:r>
              <a:rPr lang="en-GB" sz="2000" dirty="0" err="1">
                <a:latin typeface="Calibri" panose="020F0502020204030204" pitchFamily="34" charset="0"/>
                <a:ea typeface="Calibri" panose="020F0502020204030204" pitchFamily="34" charset="0"/>
                <a:cs typeface="Times New Roman" panose="02020603050405020304" pitchFamily="18" charset="0"/>
              </a:rPr>
              <a:t>abd</a:t>
            </a:r>
            <a:r>
              <a:rPr lang="en-GB" sz="2000" dirty="0">
                <a:latin typeface="Calibri" panose="020F0502020204030204" pitchFamily="34" charset="0"/>
                <a:ea typeface="Calibri" panose="020F0502020204030204" pitchFamily="34" charset="0"/>
                <a:cs typeface="Times New Roman" panose="02020603050405020304" pitchFamily="18" charset="0"/>
              </a:rPr>
              <a:t> effectiveness.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Regarding damage state definition instead, it should suit the specific structural problem. In other terms, it is fundamental that damage state definition are based on </a:t>
            </a:r>
            <a:r>
              <a:rPr lang="en-GB" sz="2000" dirty="0" err="1">
                <a:latin typeface="Calibri" panose="020F0502020204030204" pitchFamily="34" charset="0"/>
                <a:ea typeface="Calibri" panose="020F0502020204030204" pitchFamily="34" charset="0"/>
                <a:cs typeface="Times New Roman" panose="02020603050405020304" pitchFamily="18" charset="0"/>
              </a:rPr>
              <a:t>edp</a:t>
            </a:r>
            <a:r>
              <a:rPr lang="en-GB" sz="2000" dirty="0">
                <a:latin typeface="Calibri" panose="020F0502020204030204" pitchFamily="34" charset="0"/>
                <a:ea typeface="Calibri" panose="020F0502020204030204" pitchFamily="34" charset="0"/>
                <a:cs typeface="Times New Roman" panose="02020603050405020304" pitchFamily="18" charset="0"/>
              </a:rPr>
              <a:t> that are significative for the structural problem. G</a:t>
            </a:r>
            <a:r>
              <a:rPr lang="it-IT" sz="2000" dirty="0" err="1">
                <a:latin typeface="CMR10"/>
                <a:ea typeface="Calibri" panose="020F0502020204030204" pitchFamily="34" charset="0"/>
                <a:cs typeface="CMR10"/>
              </a:rPr>
              <a:t>enerally</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states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de_ned</a:t>
            </a:r>
            <a:r>
              <a:rPr lang="it-IT" sz="2000" dirty="0">
                <a:latin typeface="CMR10"/>
                <a:ea typeface="Calibri" panose="020F0502020204030204" pitchFamily="34" charset="0"/>
                <a:cs typeface="CMR10"/>
              </a:rPr>
              <a:t> with </a:t>
            </a:r>
            <a:r>
              <a:rPr lang="it-IT" sz="2000" dirty="0" err="1">
                <a:latin typeface="CMR10"/>
                <a:ea typeface="Calibri" panose="020F0502020204030204" pitchFamily="34" charset="0"/>
                <a:cs typeface="CMR10"/>
              </a:rPr>
              <a:t>categorical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follow</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SY10"/>
                <a:ea typeface="Calibri" panose="020F0502020204030204" pitchFamily="34" charset="0"/>
                <a:cs typeface="CMSY10"/>
              </a:rPr>
              <a:t>_ </a:t>
            </a:r>
            <a:r>
              <a:rPr lang="it-IT" sz="2000" dirty="0">
                <a:latin typeface="CMMI10"/>
                <a:ea typeface="Calibri" panose="020F0502020204030204" pitchFamily="34" charset="0"/>
                <a:cs typeface="CMMI10"/>
              </a:rPr>
              <a:t>D</a:t>
            </a:r>
            <a:r>
              <a:rPr lang="it-IT" sz="2000" dirty="0">
                <a:latin typeface="CMR8"/>
                <a:ea typeface="Calibri" panose="020F0502020204030204" pitchFamily="34" charset="0"/>
                <a:cs typeface="CMR8"/>
              </a:rPr>
              <a:t>0 </a:t>
            </a:r>
            <a:r>
              <a:rPr lang="it-IT" sz="2000" dirty="0">
                <a:latin typeface="CMR10"/>
                <a:ea typeface="Calibri" panose="020F0502020204030204" pitchFamily="34" charset="0"/>
                <a:cs typeface="CMR10"/>
              </a:rPr>
              <a:t>No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a:latin typeface="CMSY10"/>
                <a:ea typeface="Calibri" panose="020F0502020204030204" pitchFamily="34" charset="0"/>
                <a:cs typeface="CMSY10"/>
              </a:rPr>
              <a:t>_ </a:t>
            </a:r>
            <a:r>
              <a:rPr lang="it-IT" sz="2000" dirty="0">
                <a:latin typeface="CMMI10"/>
                <a:ea typeface="Calibri" panose="020F0502020204030204" pitchFamily="34" charset="0"/>
                <a:cs typeface="CMMI10"/>
              </a:rPr>
              <a:t>D</a:t>
            </a:r>
            <a:r>
              <a:rPr lang="it-IT" sz="2000" dirty="0">
                <a:latin typeface="CMR8"/>
                <a:ea typeface="Calibri" panose="020F0502020204030204" pitchFamily="34" charset="0"/>
                <a:cs typeface="CMR8"/>
              </a:rPr>
              <a:t>1 </a:t>
            </a:r>
            <a:r>
              <a:rPr lang="it-IT" sz="2000" dirty="0" err="1">
                <a:latin typeface="CMR10"/>
                <a:ea typeface="Calibri" panose="020F0502020204030204" pitchFamily="34" charset="0"/>
                <a:cs typeface="CMR10"/>
              </a:rPr>
              <a:t>Slight</a:t>
            </a:r>
            <a:r>
              <a:rPr lang="it-IT" sz="2000" dirty="0">
                <a:latin typeface="CMR10"/>
                <a:ea typeface="Calibri" panose="020F0502020204030204" pitchFamily="34" charset="0"/>
                <a:cs typeface="CMR10"/>
              </a:rPr>
              <a:t>, minor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a:latin typeface="CMSY10"/>
                <a:ea typeface="Calibri" panose="020F0502020204030204" pitchFamily="34" charset="0"/>
                <a:cs typeface="CMSY10"/>
              </a:rPr>
              <a:t>_ </a:t>
            </a:r>
            <a:r>
              <a:rPr lang="it-IT" sz="2000" dirty="0">
                <a:latin typeface="CMMI10"/>
                <a:ea typeface="Calibri" panose="020F0502020204030204" pitchFamily="34" charset="0"/>
                <a:cs typeface="CMMI10"/>
              </a:rPr>
              <a:t>D</a:t>
            </a:r>
            <a:r>
              <a:rPr lang="it-IT" sz="2000" dirty="0">
                <a:latin typeface="CMR8"/>
                <a:ea typeface="Calibri" panose="020F0502020204030204" pitchFamily="34" charset="0"/>
                <a:cs typeface="CMR8"/>
              </a:rPr>
              <a:t>2 </a:t>
            </a:r>
            <a:r>
              <a:rPr lang="it-IT" sz="2000" dirty="0">
                <a:latin typeface="CMR10"/>
                <a:ea typeface="Calibri" panose="020F0502020204030204" pitchFamily="34" charset="0"/>
                <a:cs typeface="CMR10"/>
              </a:rPr>
              <a:t>Moderate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a:t>
            </a:r>
            <a:r>
              <a:rPr lang="it-IT" sz="2000" dirty="0">
                <a:latin typeface="CMSY10"/>
                <a:ea typeface="Calibri" panose="020F0502020204030204" pitchFamily="34" charset="0"/>
                <a:cs typeface="CMSY10"/>
              </a:rPr>
              <a:t>_ </a:t>
            </a:r>
            <a:r>
              <a:rPr lang="it-IT" sz="2000" dirty="0">
                <a:latin typeface="CMMI10"/>
                <a:ea typeface="Calibri" panose="020F0502020204030204" pitchFamily="34" charset="0"/>
                <a:cs typeface="CMMI10"/>
              </a:rPr>
              <a:t>D</a:t>
            </a:r>
            <a:r>
              <a:rPr lang="it-IT" sz="2000" dirty="0">
                <a:latin typeface="CMR8"/>
                <a:ea typeface="Calibri" panose="020F0502020204030204" pitchFamily="34" charset="0"/>
                <a:cs typeface="CMR8"/>
              </a:rPr>
              <a:t>3 </a:t>
            </a:r>
            <a:r>
              <a:rPr lang="it-IT" sz="2000" dirty="0" err="1">
                <a:latin typeface="CMR10"/>
                <a:ea typeface="Calibri" panose="020F0502020204030204" pitchFamily="34" charset="0"/>
                <a:cs typeface="CMR10"/>
              </a:rPr>
              <a:t>Extensive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and </a:t>
            </a:r>
            <a:r>
              <a:rPr lang="it-IT" sz="2000" dirty="0">
                <a:latin typeface="CMMI10"/>
                <a:ea typeface="Calibri" panose="020F0502020204030204" pitchFamily="34" charset="0"/>
                <a:cs typeface="CMMI10"/>
              </a:rPr>
              <a:t>C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must be </a:t>
            </a:r>
            <a:r>
              <a:rPr lang="it-IT" sz="2000" dirty="0" err="1">
                <a:latin typeface="CMR10"/>
                <a:ea typeface="Calibri" panose="020F0502020204030204" pitchFamily="34" charset="0"/>
                <a:cs typeface="CMR10"/>
              </a:rPr>
              <a:t>said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also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possible</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de_ne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continues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states</a:t>
            </a:r>
            <a:r>
              <a:rPr lang="it-IT" sz="2000" dirty="0">
                <a:latin typeface="CMR10"/>
                <a:ea typeface="Calibri" panose="020F0502020204030204" pitchFamily="34" charset="0"/>
                <a:cs typeface="CMR10"/>
              </a:rPr>
              <a:t>, e.g. </a:t>
            </a:r>
            <a:r>
              <a:rPr lang="it-IT" sz="2000" dirty="0" err="1">
                <a:latin typeface="CMR10"/>
                <a:ea typeface="Calibri" panose="020F0502020204030204" pitchFamily="34" charset="0"/>
                <a:cs typeface="CMR10"/>
              </a:rPr>
              <a:t>through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continuous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indexes.</a:t>
            </a:r>
            <a:endParaRPr lang="it-IT"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BD8970F1-6B2F-4AB4-8491-9CFFA8CC2A05}" type="slidenum">
              <a:rPr lang="it-IT" smtClean="0"/>
              <a:t>13</a:t>
            </a:fld>
            <a:endParaRPr lang="it-IT"/>
          </a:p>
        </p:txBody>
      </p:sp>
      <p:sp>
        <p:nvSpPr>
          <p:cNvPr id="5" name="Segnaposto data 4">
            <a:extLst>
              <a:ext uri="{FF2B5EF4-FFF2-40B4-BE49-F238E27FC236}">
                <a16:creationId xmlns:a16="http://schemas.microsoft.com/office/drawing/2014/main" id="{9E9C197A-7033-46E8-B516-59F274A03046}"/>
              </a:ext>
            </a:extLst>
          </p:cNvPr>
          <p:cNvSpPr>
            <a:spLocks noGrp="1"/>
          </p:cNvSpPr>
          <p:nvPr>
            <p:ph type="dt" idx="1"/>
          </p:nvPr>
        </p:nvSpPr>
        <p:spPr/>
        <p:txBody>
          <a:bodyPr/>
          <a:lstStyle/>
          <a:p>
            <a:fld id="{49D01FAF-73C0-4287-AFC9-2973A866BC04}" type="datetime1">
              <a:rPr lang="it-IT" smtClean="0"/>
              <a:t>21/12/2020</a:t>
            </a:fld>
            <a:endParaRPr lang="it-IT"/>
          </a:p>
        </p:txBody>
      </p:sp>
    </p:spTree>
    <p:extLst>
      <p:ext uri="{BB962C8B-B14F-4D97-AF65-F5344CB8AC3E}">
        <p14:creationId xmlns:p14="http://schemas.microsoft.com/office/powerpoint/2010/main" val="2539082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err="1">
                <a:latin typeface="CMR10"/>
                <a:ea typeface="Calibri" panose="020F0502020204030204" pitchFamily="34" charset="0"/>
                <a:cs typeface="CMR10"/>
              </a:rPr>
              <a:t>There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generally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four</a:t>
            </a:r>
            <a:r>
              <a:rPr lang="it-IT" sz="2000" dirty="0">
                <a:latin typeface="CMR10"/>
                <a:ea typeface="Calibri" panose="020F0502020204030204" pitchFamily="34" charset="0"/>
                <a:cs typeface="CMR10"/>
              </a:rPr>
              <a:t> macro-classes of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functions</a:t>
            </a: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i </a:t>
            </a:r>
            <a:r>
              <a:rPr lang="it-IT" sz="2000" dirty="0" err="1">
                <a:latin typeface="CMBX10"/>
                <a:ea typeface="Calibri" panose="020F0502020204030204" pitchFamily="34" charset="0"/>
                <a:cs typeface="CMBX10"/>
              </a:rPr>
              <a:t>Empirical</a:t>
            </a:r>
            <a:r>
              <a:rPr lang="it-IT" sz="2000" dirty="0">
                <a:latin typeface="CMBX10"/>
                <a:ea typeface="Calibri" panose="020F0502020204030204" pitchFamily="34" charset="0"/>
                <a:cs typeface="CMBX10"/>
              </a:rPr>
              <a:t>. </a:t>
            </a:r>
            <a:r>
              <a:rPr lang="it-IT" sz="2000" dirty="0" err="1">
                <a:latin typeface="CMR10"/>
                <a:ea typeface="Calibri" panose="020F0502020204030204" pitchFamily="34" charset="0"/>
                <a:cs typeface="CMR10"/>
              </a:rPr>
              <a:t>Empirical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obtained</a:t>
            </a:r>
            <a:r>
              <a:rPr lang="it-IT" sz="2000" dirty="0">
                <a:latin typeface="CMR10"/>
                <a:ea typeface="Calibri" panose="020F0502020204030204" pitchFamily="34" charset="0"/>
                <a:cs typeface="CMR10"/>
              </a:rPr>
              <a:t> by fitting a </a:t>
            </a:r>
            <a:r>
              <a:rPr lang="it-IT" sz="2000" dirty="0" err="1">
                <a:latin typeface="CMR10"/>
                <a:ea typeface="Calibri" panose="020F0502020204030204" pitchFamily="34" charset="0"/>
                <a:cs typeface="CMR10"/>
              </a:rPr>
              <a:t>function</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observational</a:t>
            </a:r>
            <a:r>
              <a:rPr lang="it-IT" sz="2000" dirty="0">
                <a:latin typeface="CMR10"/>
                <a:ea typeface="Calibri" panose="020F0502020204030204" pitchFamily="34" charset="0"/>
                <a:cs typeface="CMR10"/>
              </a:rPr>
              <a:t> data from </a:t>
            </a:r>
            <a:r>
              <a:rPr lang="it-IT" sz="2000" dirty="0" err="1">
                <a:latin typeface="CMR10"/>
                <a:ea typeface="Calibri" panose="020F0502020204030204" pitchFamily="34" charset="0"/>
                <a:cs typeface="CMR10"/>
              </a:rPr>
              <a:t>past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events or </a:t>
            </a:r>
            <a:r>
              <a:rPr lang="it-IT" sz="2000" dirty="0" err="1">
                <a:latin typeface="CMR10"/>
                <a:ea typeface="Calibri" panose="020F0502020204030204" pitchFamily="34" charset="0"/>
                <a:cs typeface="CMR10"/>
              </a:rPr>
              <a:t>laboratory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tests</a:t>
            </a:r>
            <a:r>
              <a:rPr lang="it-IT" sz="2000" dirty="0">
                <a:latin typeface="CMR10"/>
                <a:ea typeface="Calibri" panose="020F0502020204030204" pitchFamily="34" charset="0"/>
                <a:cs typeface="CMR10"/>
              </a:rPr>
              <a:t>. Data are </a:t>
            </a:r>
            <a:r>
              <a:rPr lang="it-IT" sz="2000" dirty="0" err="1">
                <a:latin typeface="CMR10"/>
                <a:ea typeface="Calibri" panose="020F0502020204030204" pitchFamily="34" charset="0"/>
                <a:cs typeface="CMR10"/>
              </a:rPr>
              <a:t>usually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collected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ordered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pairs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excitation</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categorical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Usually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methods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on pure </a:t>
            </a:r>
            <a:r>
              <a:rPr lang="it-IT" sz="2000" dirty="0" err="1">
                <a:latin typeface="CMR10"/>
                <a:ea typeface="Calibri" panose="020F0502020204030204" pitchFamily="34" charset="0"/>
                <a:cs typeface="CMR10"/>
              </a:rPr>
              <a:t>statistical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(e.g. </a:t>
            </a:r>
            <a:r>
              <a:rPr lang="it-IT" sz="2000" dirty="0" err="1">
                <a:latin typeface="CMR10"/>
                <a:ea typeface="Calibri" panose="020F0502020204030204" pitchFamily="34" charset="0"/>
                <a:cs typeface="CMR10"/>
              </a:rPr>
              <a:t>regression</a:t>
            </a:r>
            <a:r>
              <a:rPr lang="it-IT" sz="2000" dirty="0">
                <a:latin typeface="CMR10"/>
                <a:ea typeface="Calibri" panose="020F0502020204030204" pitchFamily="34" charset="0"/>
                <a:cs typeface="CMR10"/>
              </a:rPr>
              <a:t> models).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Analytical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functions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derived</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de_ning</a:t>
            </a:r>
            <a:r>
              <a:rPr lang="it-IT" sz="2000" dirty="0">
                <a:latin typeface="CMR10"/>
                <a:ea typeface="Calibri" panose="020F0502020204030204" pitchFamily="34" charset="0"/>
                <a:cs typeface="CMR10"/>
              </a:rPr>
              <a:t> an </a:t>
            </a:r>
            <a:r>
              <a:rPr lang="it-IT" sz="2000" dirty="0" err="1">
                <a:latin typeface="CMR10"/>
                <a:ea typeface="Calibri" panose="020F0502020204030204" pitchFamily="34" charset="0"/>
                <a:cs typeface="CMR10"/>
              </a:rPr>
              <a:t>analytical</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numerical</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model and </a:t>
            </a:r>
            <a:r>
              <a:rPr lang="it-IT" sz="2000" dirty="0" err="1">
                <a:latin typeface="CMR10"/>
                <a:ea typeface="Calibri" panose="020F0502020204030204" pitchFamily="34" charset="0"/>
                <a:cs typeface="CMR10"/>
              </a:rPr>
              <a:t>analyzing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its</a:t>
            </a:r>
            <a:r>
              <a:rPr lang="it-IT" sz="2000" dirty="0">
                <a:latin typeface="CMR10"/>
                <a:ea typeface="Calibri" panose="020F0502020204030204" pitchFamily="34" charset="0"/>
                <a:cs typeface="CMR10"/>
              </a:rPr>
              <a:t> performance under </a:t>
            </a:r>
            <a:r>
              <a:rPr lang="it-IT" sz="2000" dirty="0" err="1">
                <a:latin typeface="CMR10"/>
                <a:ea typeface="Calibri" panose="020F0502020204030204" pitchFamily="34" charset="0"/>
                <a:cs typeface="CMR10"/>
              </a:rPr>
              <a:t>di_erent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levels</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seismic</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hazard. </a:t>
            </a:r>
            <a:r>
              <a:rPr lang="it-IT" sz="2000" dirty="0" err="1">
                <a:latin typeface="CMR10"/>
                <a:ea typeface="Calibri" panose="020F0502020204030204" pitchFamily="34" charset="0"/>
                <a:cs typeface="CMR10"/>
              </a:rPr>
              <a:t>There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two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subclasses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analytical</a:t>
            </a:r>
            <a:r>
              <a:rPr lang="it-IT" sz="2000" dirty="0">
                <a:latin typeface="CMR10"/>
                <a:ea typeface="Calibri" panose="020F0502020204030204" pitchFamily="34" charset="0"/>
                <a:cs typeface="CMR10"/>
              </a:rPr>
              <a:t> models: </a:t>
            </a:r>
            <a:r>
              <a:rPr lang="it-IT" sz="2000" dirty="0" err="1">
                <a:latin typeface="CMR10"/>
                <a:ea typeface="Calibri" panose="020F0502020204030204" pitchFamily="34" charset="0"/>
                <a:cs typeface="CMR10"/>
              </a:rPr>
              <a:t>static</a:t>
            </a:r>
            <a:r>
              <a:rPr lang="it-IT" sz="2000" dirty="0">
                <a:latin typeface="CMR10"/>
                <a:ea typeface="Calibri" panose="020F0502020204030204" pitchFamily="34" charset="0"/>
                <a:cs typeface="CMR10"/>
              </a:rPr>
              <a:t>, i.e. hazard </a:t>
            </a:r>
            <a:r>
              <a:rPr lang="it-IT" sz="2000" dirty="0" err="1">
                <a:latin typeface="CMR10"/>
                <a:ea typeface="Calibri" panose="020F0502020204030204" pitchFamily="34" charset="0"/>
                <a:cs typeface="CMR10"/>
              </a:rPr>
              <a:t>considered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response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spectrum</a:t>
            </a:r>
            <a:r>
              <a:rPr lang="it-IT" sz="2000" dirty="0">
                <a:latin typeface="CMR10"/>
                <a:ea typeface="Calibri" panose="020F0502020204030204" pitchFamily="34" charset="0"/>
                <a:cs typeface="CMR10"/>
              </a:rPr>
              <a:t> and the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performi s </a:t>
            </a:r>
            <a:r>
              <a:rPr lang="it-IT" sz="2000" dirty="0" err="1">
                <a:latin typeface="CMR10"/>
                <a:ea typeface="Calibri" panose="020F0502020204030204" pitchFamily="34" charset="0"/>
                <a:cs typeface="CMR10"/>
              </a:rPr>
              <a:t>usualy</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pushover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dinamic</a:t>
            </a:r>
            <a:r>
              <a:rPr lang="it-IT" sz="2000" dirty="0">
                <a:latin typeface="CMR10"/>
                <a:ea typeface="Calibri" panose="020F0502020204030204" pitchFamily="34" charset="0"/>
                <a:cs typeface="CMR10"/>
              </a:rPr>
              <a:t> i.e. a </a:t>
            </a:r>
            <a:r>
              <a:rPr lang="it-IT" sz="2000" dirty="0" err="1">
                <a:latin typeface="CMR10"/>
                <a:ea typeface="Calibri" panose="020F0502020204030204" pitchFamily="34" charset="0"/>
                <a:cs typeface="CMR10"/>
              </a:rPr>
              <a:t>collection</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gms</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simulation</a:t>
            </a:r>
            <a:r>
              <a:rPr lang="it-IT" sz="2000" dirty="0">
                <a:latin typeface="CMR10"/>
                <a:ea typeface="Calibri" panose="020F0502020204030204" pitchFamily="34" charset="0"/>
                <a:cs typeface="CMR10"/>
              </a:rPr>
              <a:t> via non linear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on </a:t>
            </a:r>
            <a:r>
              <a:rPr lang="it-IT" sz="2000" dirty="0" err="1">
                <a:latin typeface="CMR10"/>
                <a:ea typeface="Calibri" panose="020F0502020204030204" pitchFamily="34" charset="0"/>
                <a:cs typeface="CMR10"/>
              </a:rPr>
              <a:t>fe</a:t>
            </a:r>
            <a:r>
              <a:rPr lang="it-IT" sz="2000" dirty="0">
                <a:latin typeface="CMR10"/>
                <a:ea typeface="Calibri" panose="020F0502020204030204" pitchFamily="34" charset="0"/>
                <a:cs typeface="CMR10"/>
              </a:rPr>
              <a:t> models;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Expert opinion </a:t>
            </a:r>
            <a:r>
              <a:rPr lang="it-IT" sz="2000" dirty="0" err="1">
                <a:latin typeface="CMR10"/>
                <a:ea typeface="Calibri" panose="020F0502020204030204" pitchFamily="34" charset="0"/>
                <a:cs typeface="CMR10"/>
              </a:rPr>
              <a:t>fragilities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created</a:t>
            </a:r>
            <a:r>
              <a:rPr lang="it-IT" sz="2000" dirty="0">
                <a:latin typeface="CMR10"/>
                <a:ea typeface="Calibri" panose="020F0502020204030204" pitchFamily="34" charset="0"/>
                <a:cs typeface="CMR10"/>
              </a:rPr>
              <a:t> by polling one or more (</a:t>
            </a:r>
            <a:r>
              <a:rPr lang="it-IT" sz="2000" dirty="0" err="1">
                <a:latin typeface="CMR10"/>
                <a:ea typeface="Calibri" panose="020F0502020204030204" pitchFamily="34" charset="0"/>
                <a:cs typeface="CMR10"/>
              </a:rPr>
              <a:t>independently</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experts</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asset. </a:t>
            </a:r>
            <a:r>
              <a:rPr lang="it-IT" sz="2000" dirty="0" err="1">
                <a:latin typeface="CMR10"/>
                <a:ea typeface="Calibri" panose="020F0502020204030204" pitchFamily="34" charset="0"/>
                <a:cs typeface="CMR10"/>
              </a:rPr>
              <a:t>Usually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asked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guess</a:t>
            </a:r>
            <a:r>
              <a:rPr lang="it-IT" sz="2000" dirty="0">
                <a:latin typeface="CMR10"/>
                <a:ea typeface="Calibri" panose="020F0502020204030204" pitchFamily="34" charset="0"/>
                <a:cs typeface="CMR10"/>
              </a:rPr>
              <a:t> or estimate the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failure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or a range of </a:t>
            </a:r>
            <a:r>
              <a:rPr lang="it-IT" sz="2000" dirty="0" err="1">
                <a:latin typeface="CMR10"/>
                <a:ea typeface="Calibri" panose="020F0502020204030204" pitchFamily="34" charset="0"/>
                <a:cs typeface="CMR10"/>
              </a:rPr>
              <a:t>failure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probabilities</a:t>
            </a:r>
            <a:r>
              <a:rPr lang="it-IT" sz="2000" dirty="0">
                <a:latin typeface="CMR10"/>
                <a:ea typeface="Calibri" panose="020F0502020204030204" pitchFamily="34" charset="0"/>
                <a:cs typeface="CMR10"/>
              </a:rPr>
              <a:t>, for a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hazard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Hybrid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functions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obtained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on a </a:t>
            </a:r>
            <a:r>
              <a:rPr lang="it-IT" sz="2000" dirty="0" err="1">
                <a:latin typeface="CMR10"/>
                <a:ea typeface="Calibri" panose="020F0502020204030204" pitchFamily="34" charset="0"/>
                <a:cs typeface="CMR10"/>
              </a:rPr>
              <a:t>combination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di_erent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methods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BD8970F1-6B2F-4AB4-8491-9CFFA8CC2A05}" type="slidenum">
              <a:rPr lang="it-IT" smtClean="0"/>
              <a:t>14</a:t>
            </a:fld>
            <a:endParaRPr lang="it-IT"/>
          </a:p>
        </p:txBody>
      </p:sp>
      <p:sp>
        <p:nvSpPr>
          <p:cNvPr id="5" name="Segnaposto data 4">
            <a:extLst>
              <a:ext uri="{FF2B5EF4-FFF2-40B4-BE49-F238E27FC236}">
                <a16:creationId xmlns:a16="http://schemas.microsoft.com/office/drawing/2014/main" id="{4C037328-C046-426F-9CE8-E87B2F81C889}"/>
              </a:ext>
            </a:extLst>
          </p:cNvPr>
          <p:cNvSpPr>
            <a:spLocks noGrp="1"/>
          </p:cNvSpPr>
          <p:nvPr>
            <p:ph type="dt" idx="1"/>
          </p:nvPr>
        </p:nvSpPr>
        <p:spPr/>
        <p:txBody>
          <a:bodyPr/>
          <a:lstStyle/>
          <a:p>
            <a:fld id="{225E9BB4-861F-46E4-9C7C-9AF80B9C0831}" type="datetime1">
              <a:rPr lang="it-IT" smtClean="0"/>
              <a:t>21/12/2020</a:t>
            </a:fld>
            <a:endParaRPr lang="it-IT"/>
          </a:p>
        </p:txBody>
      </p:sp>
    </p:spTree>
    <p:extLst>
      <p:ext uri="{BB962C8B-B14F-4D97-AF65-F5344CB8AC3E}">
        <p14:creationId xmlns:p14="http://schemas.microsoft.com/office/powerpoint/2010/main" val="3648647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2000" dirty="0">
                <a:latin typeface="CMR10"/>
              </a:rPr>
              <a:t>Incremental dynamic analysis IDA [</a:t>
            </a:r>
            <a:r>
              <a:rPr lang="en-US" sz="2000" dirty="0">
                <a:latin typeface="CMBX10"/>
              </a:rPr>
              <a:t>?</a:t>
            </a:r>
            <a:r>
              <a:rPr lang="en-US" sz="2000" dirty="0">
                <a:latin typeface="CMR10"/>
              </a:rPr>
              <a:t>] is probably the most popular method to compute fragility</a:t>
            </a:r>
          </a:p>
          <a:p>
            <a:pPr algn="l"/>
            <a:r>
              <a:rPr lang="en-US" sz="2000" dirty="0">
                <a:latin typeface="CMR10"/>
              </a:rPr>
              <a:t>functions via time-history analysis. Briefly stated IDA can be summarized as follows</a:t>
            </a:r>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15</a:t>
            </a:fld>
            <a:endParaRPr lang="it-IT"/>
          </a:p>
        </p:txBody>
      </p:sp>
      <p:sp>
        <p:nvSpPr>
          <p:cNvPr id="5" name="Segnaposto data 4">
            <a:extLst>
              <a:ext uri="{FF2B5EF4-FFF2-40B4-BE49-F238E27FC236}">
                <a16:creationId xmlns:a16="http://schemas.microsoft.com/office/drawing/2014/main" id="{B23C7975-2DFF-468A-93F6-6E8F7A32379B}"/>
              </a:ext>
            </a:extLst>
          </p:cNvPr>
          <p:cNvSpPr>
            <a:spLocks noGrp="1"/>
          </p:cNvSpPr>
          <p:nvPr>
            <p:ph type="dt" idx="1"/>
          </p:nvPr>
        </p:nvSpPr>
        <p:spPr/>
        <p:txBody>
          <a:bodyPr/>
          <a:lstStyle/>
          <a:p>
            <a:fld id="{2D21DFB9-B47C-4339-ACE8-6EEC96743B69}" type="datetime1">
              <a:rPr lang="it-IT" smtClean="0"/>
              <a:t>21/12/2020</a:t>
            </a:fld>
            <a:endParaRPr lang="it-IT"/>
          </a:p>
        </p:txBody>
      </p:sp>
    </p:spTree>
    <p:extLst>
      <p:ext uri="{BB962C8B-B14F-4D97-AF65-F5344CB8AC3E}">
        <p14:creationId xmlns:p14="http://schemas.microsoft.com/office/powerpoint/2010/main" val="3374109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Then finally, perform the computation of the fragility according to different formulation in case of full or truncated IDA as reported here below.</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In the first case, since analysis are scaled until collapse is reached, all collected data are from a system that have reached collapse. So the Fragility, by assuming for example a lognormal pdf for the random variable IM, can be evaluated as the CDF of the normal distribution with parameters of sigma and mu evaluated as below.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Different is the case of the truncated or even of the cloud analysis, in which there is an upper limit on the intensity measure: so not in all of the analysis the system has reached the damage </a:t>
            </a:r>
            <a:r>
              <a:rPr lang="en-GB" sz="2000" dirty="0" err="1">
                <a:latin typeface="Calibri" panose="020F0502020204030204" pitchFamily="34" charset="0"/>
                <a:ea typeface="Calibri" panose="020F0502020204030204" pitchFamily="34" charset="0"/>
                <a:cs typeface="Times New Roman" panose="02020603050405020304" pitchFamily="18" charset="0"/>
              </a:rPr>
              <a:t>desidered</a:t>
            </a:r>
            <a:r>
              <a:rPr lang="en-GB" sz="2000" dirty="0">
                <a:latin typeface="Calibri" panose="020F0502020204030204" pitchFamily="34" charset="0"/>
                <a:ea typeface="Calibri" panose="020F0502020204030204" pitchFamily="34" charset="0"/>
                <a:cs typeface="Times New Roman" panose="02020603050405020304" pitchFamily="18" charset="0"/>
              </a:rPr>
              <a:t>. Data are then collected in data that causes collapse and in data that do not cause collapse. So, for both the families the likelihood is evaluated: in the first case as the pdf of lognormal distribution, in the second case as the complement CDF of the lognormal distribution.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16</a:t>
            </a:fld>
            <a:endParaRPr lang="it-IT"/>
          </a:p>
        </p:txBody>
      </p:sp>
      <p:sp>
        <p:nvSpPr>
          <p:cNvPr id="5" name="Segnaposto data 4">
            <a:extLst>
              <a:ext uri="{FF2B5EF4-FFF2-40B4-BE49-F238E27FC236}">
                <a16:creationId xmlns:a16="http://schemas.microsoft.com/office/drawing/2014/main" id="{95A3F25B-8A83-4667-B023-A80411287BDE}"/>
              </a:ext>
            </a:extLst>
          </p:cNvPr>
          <p:cNvSpPr>
            <a:spLocks noGrp="1"/>
          </p:cNvSpPr>
          <p:nvPr>
            <p:ph type="dt" idx="1"/>
          </p:nvPr>
        </p:nvSpPr>
        <p:spPr/>
        <p:txBody>
          <a:bodyPr/>
          <a:lstStyle/>
          <a:p>
            <a:fld id="{53BD53D4-6635-499B-9733-883D143F180A}" type="datetime1">
              <a:rPr lang="it-IT" smtClean="0"/>
              <a:t>21/12/2020</a:t>
            </a:fld>
            <a:endParaRPr lang="it-IT"/>
          </a:p>
        </p:txBody>
      </p:sp>
    </p:spTree>
    <p:extLst>
      <p:ext uri="{BB962C8B-B14F-4D97-AF65-F5344CB8AC3E}">
        <p14:creationId xmlns:p14="http://schemas.microsoft.com/office/powerpoint/2010/main" val="192972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17</a:t>
            </a:fld>
            <a:endParaRPr lang="it-IT"/>
          </a:p>
        </p:txBody>
      </p:sp>
      <p:sp>
        <p:nvSpPr>
          <p:cNvPr id="5" name="Segnaposto data 4">
            <a:extLst>
              <a:ext uri="{FF2B5EF4-FFF2-40B4-BE49-F238E27FC236}">
                <a16:creationId xmlns:a16="http://schemas.microsoft.com/office/drawing/2014/main" id="{4CA71FA5-EA8A-4EFB-A58D-C578C3579FC0}"/>
              </a:ext>
            </a:extLst>
          </p:cNvPr>
          <p:cNvSpPr>
            <a:spLocks noGrp="1"/>
          </p:cNvSpPr>
          <p:nvPr>
            <p:ph type="dt" idx="1"/>
          </p:nvPr>
        </p:nvSpPr>
        <p:spPr/>
        <p:txBody>
          <a:bodyPr/>
          <a:lstStyle/>
          <a:p>
            <a:fld id="{9C0CA9FC-18BE-4B2A-8EB9-80947C6386B2}" type="datetime1">
              <a:rPr lang="it-IT" smtClean="0"/>
              <a:t>21/12/2020</a:t>
            </a:fld>
            <a:endParaRPr lang="it-IT"/>
          </a:p>
        </p:txBody>
      </p:sp>
    </p:spTree>
    <p:extLst>
      <p:ext uri="{BB962C8B-B14F-4D97-AF65-F5344CB8AC3E}">
        <p14:creationId xmlns:p14="http://schemas.microsoft.com/office/powerpoint/2010/main" val="175930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More in </a:t>
            </a:r>
            <a:r>
              <a:rPr lang="it-IT" sz="2000" dirty="0" err="1">
                <a:latin typeface="CMR10"/>
                <a:ea typeface="Calibri" panose="020F0502020204030204" pitchFamily="34" charset="0"/>
                <a:cs typeface="CMR10"/>
              </a:rPr>
              <a:t>generally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can compute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manner</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define</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generic</a:t>
            </a:r>
            <a:r>
              <a:rPr lang="it-IT" sz="2000" dirty="0">
                <a:latin typeface="CMR10"/>
                <a:ea typeface="Calibri" panose="020F0502020204030204" pitchFamily="34" charset="0"/>
                <a:cs typeface="CMR10"/>
              </a:rPr>
              <a:t> pdf: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an </a:t>
            </a:r>
            <a:r>
              <a:rPr lang="it-IT" sz="2000" dirty="0" err="1">
                <a:latin typeface="CMR10"/>
                <a:ea typeface="Calibri" panose="020F0502020204030204" pitchFamily="34" charset="0"/>
                <a:cs typeface="CMR10"/>
              </a:rPr>
              <a:t>equivalent</a:t>
            </a:r>
            <a:r>
              <a:rPr lang="it-IT" sz="2000" dirty="0">
                <a:latin typeface="CMR10"/>
                <a:ea typeface="Calibri" panose="020F0502020204030204" pitchFamily="34" charset="0"/>
                <a:cs typeface="CMR10"/>
              </a:rPr>
              <a:t> way of </a:t>
            </a:r>
            <a:r>
              <a:rPr lang="it-IT" sz="2000" dirty="0" err="1">
                <a:latin typeface="CMR10"/>
                <a:ea typeface="Calibri" panose="020F0502020204030204" pitchFamily="34" charset="0"/>
                <a:cs typeface="CMR10"/>
              </a:rPr>
              <a:t>describe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problem</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not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limiting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description</a:t>
            </a:r>
            <a:r>
              <a:rPr lang="it-IT" sz="2000" dirty="0">
                <a:latin typeface="CMR10"/>
                <a:ea typeface="Calibri" panose="020F0502020204030204" pitchFamily="34" charset="0"/>
                <a:cs typeface="CMR10"/>
              </a:rPr>
              <a:t> just to a </a:t>
            </a:r>
            <a:r>
              <a:rPr lang="it-IT" sz="2000" dirty="0" err="1">
                <a:latin typeface="CMR10"/>
                <a:ea typeface="Calibri" panose="020F0502020204030204" pitchFamily="34" charset="0"/>
                <a:cs typeface="CMR10"/>
              </a:rPr>
              <a:t>lognormal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distribution</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18</a:t>
            </a:fld>
            <a:endParaRPr lang="it-IT"/>
          </a:p>
        </p:txBody>
      </p:sp>
      <p:sp>
        <p:nvSpPr>
          <p:cNvPr id="5" name="Segnaposto data 4">
            <a:extLst>
              <a:ext uri="{FF2B5EF4-FFF2-40B4-BE49-F238E27FC236}">
                <a16:creationId xmlns:a16="http://schemas.microsoft.com/office/drawing/2014/main" id="{9A58DC94-8064-40C9-B162-DB04B6D74259}"/>
              </a:ext>
            </a:extLst>
          </p:cNvPr>
          <p:cNvSpPr>
            <a:spLocks noGrp="1"/>
          </p:cNvSpPr>
          <p:nvPr>
            <p:ph type="dt" idx="1"/>
          </p:nvPr>
        </p:nvSpPr>
        <p:spPr/>
        <p:txBody>
          <a:bodyPr/>
          <a:lstStyle/>
          <a:p>
            <a:fld id="{2FE83CD1-C109-4B9B-8762-8CA2268C180F}" type="datetime1">
              <a:rPr lang="it-IT" smtClean="0"/>
              <a:t>21/12/2020</a:t>
            </a:fld>
            <a:endParaRPr lang="it-IT"/>
          </a:p>
        </p:txBody>
      </p:sp>
    </p:spTree>
    <p:extLst>
      <p:ext uri="{BB962C8B-B14F-4D97-AF65-F5344CB8AC3E}">
        <p14:creationId xmlns:p14="http://schemas.microsoft.com/office/powerpoint/2010/main" val="3103114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So, </a:t>
            </a:r>
            <a:r>
              <a:rPr lang="it-IT" sz="2000" dirty="0" err="1">
                <a:latin typeface="CMR10"/>
                <a:ea typeface="Calibri" panose="020F0502020204030204" pitchFamily="34" charset="0"/>
                <a:cs typeface="CMR10"/>
              </a:rPr>
              <a:t>let’s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now</a:t>
            </a:r>
            <a:r>
              <a:rPr lang="it-IT" sz="2000" dirty="0">
                <a:latin typeface="CMR10"/>
                <a:ea typeface="Calibri" panose="020F0502020204030204" pitchFamily="34" charset="0"/>
                <a:cs typeface="CMR10"/>
              </a:rPr>
              <a:t> an </a:t>
            </a:r>
            <a:r>
              <a:rPr lang="it-IT" sz="2000" dirty="0" err="1">
                <a:latin typeface="CMR10"/>
                <a:ea typeface="Calibri" panose="020F0502020204030204" pitchFamily="34" charset="0"/>
                <a:cs typeface="CMR10"/>
              </a:rPr>
              <a:t>application</a:t>
            </a:r>
            <a:r>
              <a:rPr lang="it-IT" sz="2000" dirty="0">
                <a:latin typeface="CMR10"/>
                <a:ea typeface="Calibri" panose="020F0502020204030204" pitchFamily="34" charset="0"/>
                <a:cs typeface="CMR10"/>
              </a:rPr>
              <a:t> study and some code </a:t>
            </a:r>
            <a:r>
              <a:rPr lang="it-IT" sz="2000" dirty="0" err="1">
                <a:latin typeface="CMR10"/>
                <a:ea typeface="Calibri" panose="020F0502020204030204" pitchFamily="34" charset="0"/>
                <a:cs typeface="CMR10"/>
              </a:rPr>
              <a:t>implemented</a:t>
            </a:r>
            <a:r>
              <a:rPr lang="it-IT" sz="2000" dirty="0">
                <a:latin typeface="CMR10"/>
                <a:ea typeface="Calibri" panose="020F0502020204030204" pitchFamily="34" charset="0"/>
                <a:cs typeface="CMR10"/>
              </a:rPr>
              <a:t> inside </a:t>
            </a:r>
            <a:r>
              <a:rPr lang="it-IT" sz="2000" dirty="0" err="1">
                <a:latin typeface="CMR10"/>
                <a:ea typeface="Calibri" panose="020F0502020204030204" pitchFamily="34" charset="0"/>
                <a:cs typeface="CMR10"/>
              </a:rPr>
              <a:t>matlab</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evaluations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19</a:t>
            </a:fld>
            <a:endParaRPr lang="it-IT"/>
          </a:p>
        </p:txBody>
      </p:sp>
      <p:sp>
        <p:nvSpPr>
          <p:cNvPr id="5" name="Segnaposto data 4">
            <a:extLst>
              <a:ext uri="{FF2B5EF4-FFF2-40B4-BE49-F238E27FC236}">
                <a16:creationId xmlns:a16="http://schemas.microsoft.com/office/drawing/2014/main" id="{25B5F5B2-CEED-4592-9E63-64CD5C88DA45}"/>
              </a:ext>
            </a:extLst>
          </p:cNvPr>
          <p:cNvSpPr>
            <a:spLocks noGrp="1"/>
          </p:cNvSpPr>
          <p:nvPr>
            <p:ph type="dt" idx="1"/>
          </p:nvPr>
        </p:nvSpPr>
        <p:spPr/>
        <p:txBody>
          <a:bodyPr/>
          <a:lstStyle/>
          <a:p>
            <a:fld id="{83D0B542-26DF-4278-A77F-965518C94AB3}" type="datetime1">
              <a:rPr lang="it-IT" smtClean="0"/>
              <a:t>21/12/2020</a:t>
            </a:fld>
            <a:endParaRPr lang="it-IT"/>
          </a:p>
        </p:txBody>
      </p:sp>
    </p:spTree>
    <p:extLst>
      <p:ext uri="{BB962C8B-B14F-4D97-AF65-F5344CB8AC3E}">
        <p14:creationId xmlns:p14="http://schemas.microsoft.com/office/powerpoint/2010/main" val="128190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Let’s start with PBEE.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Performance-</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Engineering (PBEE)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probabilistic</a:t>
            </a:r>
            <a:r>
              <a:rPr lang="it-IT" sz="2000" dirty="0">
                <a:latin typeface="CMR10"/>
                <a:ea typeface="Calibri" panose="020F0502020204030204" pitchFamily="34" charset="0"/>
                <a:cs typeface="CMR10"/>
              </a:rPr>
              <a:t> framework,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supports designers and stakeholders in </a:t>
            </a:r>
            <a:r>
              <a:rPr lang="it-IT" sz="2000" dirty="0" err="1">
                <a:latin typeface="CMR10"/>
                <a:ea typeface="Calibri" panose="020F0502020204030204" pitchFamily="34" charset="0"/>
                <a:cs typeface="CMR10"/>
              </a:rPr>
              <a:t>assessing</a:t>
            </a:r>
            <a:r>
              <a:rPr lang="it-IT" sz="2000" dirty="0">
                <a:latin typeface="CMR10"/>
                <a:ea typeface="Calibri" panose="020F0502020204030204" pitchFamily="34" charset="0"/>
                <a:cs typeface="CMR10"/>
              </a:rPr>
              <a:t> design, </a:t>
            </a:r>
            <a:r>
              <a:rPr lang="it-IT" sz="2000" dirty="0" err="1">
                <a:latin typeface="CMR10"/>
                <a:ea typeface="Calibri" panose="020F0502020204030204" pitchFamily="34" charset="0"/>
                <a:cs typeface="CMR10"/>
              </a:rPr>
              <a:t>evaluation</a:t>
            </a:r>
            <a:r>
              <a:rPr lang="it-IT" sz="2000" dirty="0">
                <a:latin typeface="CMR10"/>
                <a:ea typeface="Calibri" panose="020F0502020204030204" pitchFamily="34" charset="0"/>
                <a:cs typeface="CMR10"/>
              </a:rPr>
              <a:t>, and planning of </a:t>
            </a:r>
            <a:r>
              <a:rPr lang="it-IT" sz="2000" dirty="0" err="1">
                <a:latin typeface="CMR10"/>
                <a:ea typeface="Calibri" panose="020F0502020204030204" pitchFamily="34" charset="0"/>
                <a:cs typeface="CMR10"/>
              </a:rPr>
              <a:t>civil</a:t>
            </a:r>
            <a:r>
              <a:rPr lang="it-IT" sz="2000" dirty="0">
                <a:latin typeface="CMR10"/>
                <a:ea typeface="Calibri" panose="020F0502020204030204" pitchFamily="34" charset="0"/>
                <a:cs typeface="CMR10"/>
              </a:rPr>
              <a:t> systems. The </a:t>
            </a:r>
            <a:r>
              <a:rPr lang="it-IT" sz="2000" dirty="0" err="1">
                <a:latin typeface="CMR10"/>
                <a:ea typeface="Calibri" panose="020F0502020204030204" pitchFamily="34" charset="0"/>
                <a:cs typeface="CMR10"/>
              </a:rPr>
              <a:t>utmost</a:t>
            </a:r>
            <a:r>
              <a:rPr lang="it-IT" sz="2000" dirty="0">
                <a:latin typeface="CMR10"/>
                <a:ea typeface="Calibri" panose="020F0502020204030204" pitchFamily="34" charset="0"/>
                <a:cs typeface="CMR10"/>
              </a:rPr>
              <a:t> goal of the PBEE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replace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classical</a:t>
            </a:r>
            <a:r>
              <a:rPr lang="it-IT" sz="2000" dirty="0">
                <a:latin typeface="CMR10"/>
                <a:ea typeface="Calibri" panose="020F0502020204030204" pitchFamily="34" charset="0"/>
                <a:cs typeface="CMR10"/>
              </a:rPr>
              <a:t> load-and-</a:t>
            </a:r>
            <a:r>
              <a:rPr lang="it-IT" sz="2000" dirty="0" err="1">
                <a:latin typeface="CMR10"/>
                <a:ea typeface="Calibri" panose="020F0502020204030204" pitchFamily="34" charset="0"/>
                <a:cs typeface="CMR10"/>
              </a:rPr>
              <a:t>resistance</a:t>
            </a:r>
            <a:r>
              <a:rPr lang="it-IT" sz="2000" dirty="0">
                <a:latin typeface="CMR10"/>
                <a:ea typeface="Calibri" panose="020F0502020204030204" pitchFamily="34" charset="0"/>
                <a:cs typeface="CMR10"/>
              </a:rPr>
              <a:t>-</a:t>
            </a:r>
            <a:r>
              <a:rPr lang="it-IT" sz="2000" dirty="0" err="1">
                <a:latin typeface="CMR10"/>
                <a:ea typeface="Calibri" panose="020F0502020204030204" pitchFamily="34" charset="0"/>
                <a:cs typeface="CMR10"/>
              </a:rPr>
              <a:t>factor</a:t>
            </a:r>
            <a:r>
              <a:rPr lang="it-IT" sz="2000" dirty="0">
                <a:latin typeface="CMR10"/>
                <a:ea typeface="Calibri" panose="020F0502020204030204" pitchFamily="34" charset="0"/>
                <a:cs typeface="CMR10"/>
              </a:rPr>
              <a:t> design, </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on </a:t>
            </a:r>
            <a:r>
              <a:rPr lang="it-IT" sz="2000" dirty="0" err="1">
                <a:latin typeface="CMR10"/>
                <a:ea typeface="Calibri" panose="020F0502020204030204" pitchFamily="34" charset="0"/>
                <a:cs typeface="CMR10"/>
              </a:rPr>
              <a:t>evaluation</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failure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probabilities</a:t>
            </a:r>
            <a:r>
              <a:rPr lang="it-IT" sz="2000" dirty="0">
                <a:latin typeface="CMR10"/>
                <a:ea typeface="Calibri" panose="020F0502020204030204" pitchFamily="34" charset="0"/>
                <a:cs typeface="CMR10"/>
              </a:rPr>
              <a:t> of single </a:t>
            </a:r>
            <a:r>
              <a:rPr lang="it-IT" sz="2000" dirty="0" err="1">
                <a:latin typeface="CMR10"/>
                <a:ea typeface="Calibri" panose="020F0502020204030204" pitchFamily="34" charset="0"/>
                <a:cs typeface="CMR10"/>
              </a:rPr>
              <a:t>components</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developing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instead</a:t>
            </a:r>
            <a:r>
              <a:rPr lang="it-IT" sz="2000" dirty="0">
                <a:latin typeface="CMR10"/>
                <a:ea typeface="Calibri" panose="020F0502020204030204" pitchFamily="34" charset="0"/>
                <a:cs typeface="CMR10"/>
              </a:rPr>
              <a:t> a framework </a:t>
            </a:r>
            <a:r>
              <a:rPr lang="it-IT" sz="2000" dirty="0" err="1">
                <a:latin typeface="CMR10"/>
                <a:ea typeface="Calibri" panose="020F0502020204030204" pitchFamily="34" charset="0"/>
                <a:cs typeface="CMR10"/>
              </a:rPr>
              <a:t>capable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assessing</a:t>
            </a:r>
            <a:r>
              <a:rPr lang="it-IT" sz="2000" dirty="0">
                <a:latin typeface="CMR10"/>
                <a:ea typeface="Calibri" panose="020F0502020204030204" pitchFamily="34" charset="0"/>
                <a:cs typeface="CMR10"/>
              </a:rPr>
              <a:t> performances of a system, with </a:t>
            </a:r>
            <a:r>
              <a:rPr lang="it-IT" sz="2000" dirty="0" err="1">
                <a:latin typeface="CMR10"/>
                <a:ea typeface="Calibri" panose="020F0502020204030204" pitchFamily="34" charset="0"/>
                <a:cs typeface="CMR10"/>
              </a:rPr>
              <a:t>respect</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different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decision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downtime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monetary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losses</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fatalities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A </a:t>
            </a:r>
            <a:r>
              <a:rPr lang="it-IT" sz="2000" dirty="0" err="1">
                <a:latin typeface="CMR10"/>
                <a:ea typeface="Calibri" panose="020F0502020204030204" pitchFamily="34" charset="0"/>
                <a:cs typeface="CMR10"/>
              </a:rPr>
              <a:t>schematic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view</a:t>
            </a:r>
            <a:r>
              <a:rPr lang="it-IT" sz="2000" dirty="0">
                <a:latin typeface="CMR10"/>
                <a:ea typeface="Calibri" panose="020F0502020204030204" pitchFamily="34" charset="0"/>
                <a:cs typeface="CMR10"/>
              </a:rPr>
              <a:t> of the PBEE framework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in Figure 1.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Two </a:t>
            </a:r>
            <a:r>
              <a:rPr lang="it-IT" sz="2000" dirty="0" err="1">
                <a:latin typeface="CMR10"/>
                <a:ea typeface="Calibri" panose="020F0502020204030204" pitchFamily="34" charset="0"/>
                <a:cs typeface="CMR10"/>
              </a:rPr>
              <a:t>axes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define</a:t>
            </a:r>
            <a:r>
              <a:rPr lang="it-IT" sz="2000" dirty="0">
                <a:latin typeface="CMR10"/>
                <a:ea typeface="Calibri" panose="020F0502020204030204" pitchFamily="34" charset="0"/>
                <a:cs typeface="CMR10"/>
              </a:rPr>
              <a:t> the PBEE framework, a discrete set of system performance </a:t>
            </a:r>
            <a:r>
              <a:rPr lang="it-IT" sz="2000" dirty="0" err="1">
                <a:latin typeface="CMR10"/>
                <a:ea typeface="Calibri" panose="020F0502020204030204" pitchFamily="34" charset="0"/>
                <a:cs typeface="CMR10"/>
              </a:rPr>
              <a:t>objectives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includes</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example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operational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operational</a:t>
            </a:r>
            <a:r>
              <a:rPr lang="it-IT" sz="2000" dirty="0">
                <a:latin typeface="CMR10"/>
                <a:ea typeface="Calibri" panose="020F0502020204030204" pitchFamily="34" charset="0"/>
                <a:cs typeface="CMR10"/>
              </a:rPr>
              <a:t>, life </a:t>
            </a:r>
            <a:r>
              <a:rPr lang="it-IT" sz="2000" dirty="0" err="1">
                <a:latin typeface="CMR10"/>
                <a:ea typeface="Calibri" panose="020F0502020204030204" pitchFamily="34" charset="0"/>
                <a:cs typeface="CMR10"/>
              </a:rPr>
              <a:t>safe</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near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and a set (discrete or </a:t>
            </a:r>
            <a:r>
              <a:rPr lang="it-IT" sz="2000" dirty="0" err="1">
                <a:latin typeface="CMR10"/>
                <a:ea typeface="Calibri" panose="020F0502020204030204" pitchFamily="34" charset="0"/>
                <a:cs typeface="CMR10"/>
              </a:rPr>
              <a:t>continuous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divided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according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return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period</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exceedance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generated</a:t>
            </a:r>
            <a:r>
              <a:rPr lang="it-IT" sz="2000" dirty="0">
                <a:latin typeface="CMR10"/>
                <a:ea typeface="Calibri" panose="020F0502020204030204" pitchFamily="34" charset="0"/>
                <a:cs typeface="CMR10"/>
              </a:rPr>
              <a:t> domain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therefore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partitioned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into</a:t>
            </a:r>
            <a:r>
              <a:rPr lang="it-IT" sz="2000" dirty="0">
                <a:latin typeface="CMR10"/>
                <a:ea typeface="Calibri" panose="020F0502020204030204" pitchFamily="34" charset="0"/>
                <a:cs typeface="CMR10"/>
              </a:rPr>
              <a:t> an </a:t>
            </a:r>
            <a:r>
              <a:rPr lang="it-IT" sz="2000" dirty="0" err="1">
                <a:latin typeface="CMR10"/>
                <a:ea typeface="Calibri" panose="020F0502020204030204" pitchFamily="34" charset="0"/>
                <a:cs typeface="CMR10"/>
              </a:rPr>
              <a:t>acceptable</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not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acceptable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subdomain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former</a:t>
            </a:r>
            <a:r>
              <a:rPr lang="it-IT" sz="2000" dirty="0">
                <a:latin typeface="CMR10"/>
                <a:ea typeface="Calibri" panose="020F0502020204030204" pitchFamily="34" charset="0"/>
                <a:cs typeface="CMR10"/>
              </a:rPr>
              <a:t>, designer and stakeholders </a:t>
            </a:r>
            <a:r>
              <a:rPr lang="it-IT" sz="2000" dirty="0" err="1">
                <a:latin typeface="CMR10"/>
                <a:ea typeface="Calibri" panose="020F0502020204030204" pitchFamily="34" charset="0"/>
                <a:cs typeface="CMR10"/>
              </a:rPr>
              <a:t>identify</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desired</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optimal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combination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between</a:t>
            </a:r>
            <a:r>
              <a:rPr lang="it-IT" sz="2000" dirty="0">
                <a:latin typeface="CMR10"/>
                <a:ea typeface="Calibri" panose="020F0502020204030204" pitchFamily="34" charset="0"/>
                <a:cs typeface="CMR10"/>
              </a:rPr>
              <a:t> performance </a:t>
            </a:r>
            <a:r>
              <a:rPr lang="it-IT" sz="2000" dirty="0" err="1">
                <a:latin typeface="CMR10"/>
                <a:ea typeface="Calibri" panose="020F0502020204030204" pitchFamily="34" charset="0"/>
                <a:cs typeface="CMR10"/>
              </a:rPr>
              <a:t>objectives</a:t>
            </a:r>
            <a:r>
              <a:rPr lang="it-IT" sz="2000" dirty="0">
                <a:latin typeface="CMR10"/>
                <a:ea typeface="Calibri" panose="020F0502020204030204" pitchFamily="34" charset="0"/>
                <a:cs typeface="CMR10"/>
              </a:rPr>
              <a:t> and hazard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order</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evaluate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according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its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likelihood</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monetary</a:t>
            </a:r>
            <a:r>
              <a:rPr lang="it-IT" sz="2000" dirty="0">
                <a:latin typeface="CMR10"/>
                <a:ea typeface="Calibri" panose="020F0502020204030204" pitchFamily="34" charset="0"/>
                <a:cs typeface="CMR10"/>
              </a:rPr>
              <a:t> cost of the system.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a:t>
            </a:fld>
            <a:endParaRPr lang="it-IT"/>
          </a:p>
        </p:txBody>
      </p:sp>
      <p:sp>
        <p:nvSpPr>
          <p:cNvPr id="5" name="Segnaposto data 4">
            <a:extLst>
              <a:ext uri="{FF2B5EF4-FFF2-40B4-BE49-F238E27FC236}">
                <a16:creationId xmlns:a16="http://schemas.microsoft.com/office/drawing/2014/main" id="{0C7B2574-4F33-445C-A84F-F8D907E83184}"/>
              </a:ext>
            </a:extLst>
          </p:cNvPr>
          <p:cNvSpPr>
            <a:spLocks noGrp="1"/>
          </p:cNvSpPr>
          <p:nvPr>
            <p:ph type="dt" idx="1"/>
          </p:nvPr>
        </p:nvSpPr>
        <p:spPr/>
        <p:txBody>
          <a:bodyPr/>
          <a:lstStyle/>
          <a:p>
            <a:fld id="{876EB2CC-2961-4220-8C5C-DC65D66D23E8}" type="datetime1">
              <a:rPr lang="it-IT" smtClean="0"/>
              <a:t>21/12/2020</a:t>
            </a:fld>
            <a:endParaRPr lang="it-IT"/>
          </a:p>
        </p:txBody>
      </p:sp>
    </p:spTree>
    <p:extLst>
      <p:ext uri="{BB962C8B-B14F-4D97-AF65-F5344CB8AC3E}">
        <p14:creationId xmlns:p14="http://schemas.microsoft.com/office/powerpoint/2010/main" val="1479384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objective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perform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case study, </a:t>
            </a:r>
            <a:r>
              <a:rPr lang="it-IT" sz="2000" dirty="0" err="1">
                <a:latin typeface="CMR10"/>
                <a:ea typeface="Calibri" panose="020F0502020204030204" pitchFamily="34" charset="0"/>
                <a:cs typeface="CMR10"/>
              </a:rPr>
              <a:t>later</a:t>
            </a:r>
            <a:r>
              <a:rPr lang="it-IT" sz="2000" dirty="0">
                <a:latin typeface="CMR10"/>
                <a:ea typeface="Calibri" panose="020F0502020204030204" pitchFamily="34" charset="0"/>
                <a:cs typeface="CMR10"/>
              </a:rPr>
              <a:t> on </a:t>
            </a:r>
            <a:r>
              <a:rPr lang="it-IT" sz="2000" dirty="0" err="1">
                <a:latin typeface="CMR10"/>
                <a:ea typeface="Calibri" panose="020F0502020204030204" pitchFamily="34" charset="0"/>
                <a:cs typeface="CMR10"/>
              </a:rPr>
              <a:t>described</a:t>
            </a: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So,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provided</a:t>
            </a:r>
            <a:r>
              <a:rPr lang="it-IT" sz="2000" dirty="0">
                <a:latin typeface="CMR10"/>
                <a:ea typeface="Calibri" panose="020F0502020204030204" pitchFamily="34" charset="0"/>
                <a:cs typeface="CMR10"/>
              </a:rPr>
              <a:t> set of ground </a:t>
            </a:r>
            <a:r>
              <a:rPr lang="it-IT" sz="2000" dirty="0" err="1">
                <a:latin typeface="CMR10"/>
                <a:ea typeface="Calibri" panose="020F0502020204030204" pitchFamily="34" charset="0"/>
                <a:cs typeface="CMR10"/>
              </a:rPr>
              <a:t>motions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our</a:t>
            </a:r>
            <a:r>
              <a:rPr lang="it-IT" sz="2000" dirty="0">
                <a:latin typeface="CMR10"/>
                <a:ea typeface="Calibri" panose="020F0502020204030204" pitchFamily="34" charset="0"/>
                <a:cs typeface="CMR10"/>
              </a:rPr>
              <a:t> goal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perform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both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classical</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truncated</a:t>
            </a:r>
            <a:r>
              <a:rPr lang="it-IT" sz="2000" dirty="0">
                <a:latin typeface="CMR10"/>
                <a:ea typeface="Calibri" panose="020F0502020204030204" pitchFamily="34" charset="0"/>
                <a:cs typeface="CMR10"/>
              </a:rPr>
              <a:t> IDA and </a:t>
            </a:r>
            <a:r>
              <a:rPr lang="it-IT" sz="2000" dirty="0" err="1">
                <a:latin typeface="CMR10"/>
                <a:ea typeface="Calibri" panose="020F0502020204030204" pitchFamily="34" charset="0"/>
                <a:cs typeface="CMR10"/>
              </a:rPr>
              <a:t>determine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curves</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both</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ATTEL </a:t>
            </a:r>
            <a:r>
              <a:rPr lang="it-IT" sz="2000" dirty="0" err="1">
                <a:latin typeface="CMR10"/>
                <a:ea typeface="Calibri" panose="020F0502020204030204" pitchFamily="34" charset="0"/>
                <a:cs typeface="CMR10"/>
              </a:rPr>
              <a:t>along</a:t>
            </a:r>
            <a:r>
              <a:rPr lang="it-IT" sz="2000" dirty="0">
                <a:latin typeface="CMR10"/>
                <a:ea typeface="Calibri" panose="020F0502020204030204" pitchFamily="34" charset="0"/>
                <a:cs typeface="CMR10"/>
              </a:rPr>
              <a:t> the MRF </a:t>
            </a:r>
            <a:r>
              <a:rPr lang="it-IT" sz="2000" dirty="0" err="1">
                <a:latin typeface="CMR10"/>
                <a:ea typeface="Calibri" panose="020F0502020204030204" pitchFamily="34" charset="0"/>
                <a:cs typeface="CMR10"/>
              </a:rPr>
              <a:t>direction</a:t>
            </a:r>
            <a:r>
              <a:rPr lang="it-IT" sz="2000" dirty="0">
                <a:latin typeface="CMR10"/>
                <a:ea typeface="Calibri" panose="020F0502020204030204" pitchFamily="34" charset="0"/>
                <a:cs typeface="CMR10"/>
              </a:rPr>
              <a:t> and the BF </a:t>
            </a:r>
            <a:r>
              <a:rPr lang="it-IT" sz="2000" dirty="0" err="1">
                <a:latin typeface="CMR10"/>
                <a:ea typeface="Calibri" panose="020F0502020204030204" pitchFamily="34" charset="0"/>
                <a:cs typeface="CMR10"/>
              </a:rPr>
              <a:t>direction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Moreover</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implemented</a:t>
            </a:r>
            <a:r>
              <a:rPr lang="it-IT" sz="2000" dirty="0">
                <a:latin typeface="CMR10"/>
                <a:ea typeface="Calibri" panose="020F0502020204030204" pitchFamily="34" charset="0"/>
                <a:cs typeface="CMR10"/>
              </a:rPr>
              <a:t> model </a:t>
            </a:r>
            <a:r>
              <a:rPr lang="it-IT" sz="2000" dirty="0" err="1">
                <a:latin typeface="CMR10"/>
                <a:ea typeface="Calibri" panose="020F0502020204030204" pitchFamily="34" charset="0"/>
                <a:cs typeface="CMR10"/>
              </a:rPr>
              <a:t>consider</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possibility</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adopt</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bouc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wen</a:t>
            </a:r>
            <a:r>
              <a:rPr lang="it-IT" sz="2000" dirty="0">
                <a:latin typeface="CMR10"/>
                <a:ea typeface="Calibri" panose="020F0502020204030204" pitchFamily="34" charset="0"/>
                <a:cs typeface="CMR10"/>
              </a:rPr>
              <a:t> model to take </a:t>
            </a:r>
            <a:r>
              <a:rPr lang="it-IT" sz="2000" dirty="0" err="1">
                <a:latin typeface="CMR10"/>
                <a:ea typeface="Calibri" panose="020F0502020204030204" pitchFamily="34" charset="0"/>
                <a:cs typeface="CMR10"/>
              </a:rPr>
              <a:t>into</a:t>
            </a:r>
            <a:r>
              <a:rPr lang="it-IT" sz="2000" dirty="0">
                <a:latin typeface="CMR10"/>
                <a:ea typeface="Calibri" panose="020F0502020204030204" pitchFamily="34" charset="0"/>
                <a:cs typeface="CMR10"/>
              </a:rPr>
              <a:t> account </a:t>
            </a:r>
            <a:r>
              <a:rPr lang="it-IT" sz="2000" dirty="0" err="1">
                <a:latin typeface="CMR10"/>
                <a:ea typeface="Calibri" panose="020F0502020204030204" pitchFamily="34" charset="0"/>
                <a:cs typeface="CMR10"/>
              </a:rPr>
              <a:t>also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hyesteresis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20</a:t>
            </a:fld>
            <a:endParaRPr lang="it-IT"/>
          </a:p>
        </p:txBody>
      </p:sp>
      <p:sp>
        <p:nvSpPr>
          <p:cNvPr id="5" name="Segnaposto data 4">
            <a:extLst>
              <a:ext uri="{FF2B5EF4-FFF2-40B4-BE49-F238E27FC236}">
                <a16:creationId xmlns:a16="http://schemas.microsoft.com/office/drawing/2014/main" id="{EE962B28-E55B-4ED4-ADAA-F27D6BE1F786}"/>
              </a:ext>
            </a:extLst>
          </p:cNvPr>
          <p:cNvSpPr>
            <a:spLocks noGrp="1"/>
          </p:cNvSpPr>
          <p:nvPr>
            <p:ph type="dt" idx="1"/>
          </p:nvPr>
        </p:nvSpPr>
        <p:spPr/>
        <p:txBody>
          <a:bodyPr/>
          <a:lstStyle/>
          <a:p>
            <a:fld id="{6696FA49-0491-4F21-BA87-33B0386D37D5}" type="datetime1">
              <a:rPr lang="it-IT" smtClean="0"/>
              <a:t>21/12/2020</a:t>
            </a:fld>
            <a:endParaRPr lang="it-IT"/>
          </a:p>
        </p:txBody>
      </p:sp>
    </p:spTree>
    <p:extLst>
      <p:ext uri="{BB962C8B-B14F-4D97-AF65-F5344CB8AC3E}">
        <p14:creationId xmlns:p14="http://schemas.microsoft.com/office/powerpoint/2010/main" val="2638302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So the </a:t>
            </a:r>
            <a:r>
              <a:rPr lang="it-IT" sz="2000" dirty="0" err="1">
                <a:latin typeface="CMR10"/>
                <a:ea typeface="Calibri" panose="020F0502020204030204" pitchFamily="34" charset="0"/>
                <a:cs typeface="CMR10"/>
              </a:rPr>
              <a:t>main</a:t>
            </a:r>
            <a:r>
              <a:rPr lang="it-IT" sz="2000" dirty="0">
                <a:latin typeface="CMR10"/>
                <a:ea typeface="Calibri" panose="020F0502020204030204" pitchFamily="34" charset="0"/>
                <a:cs typeface="CMR10"/>
              </a:rPr>
              <a:t> steps in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also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codes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organized</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summarizes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arabicParenR"/>
            </a:pPr>
            <a:r>
              <a:rPr lang="it-IT" sz="2000" dirty="0">
                <a:latin typeface="CMR10"/>
                <a:ea typeface="Calibri" panose="020F0502020204030204" pitchFamily="34" charset="0"/>
                <a:cs typeface="CMR10"/>
              </a:rPr>
              <a:t>A </a:t>
            </a:r>
            <a:r>
              <a:rPr lang="it-IT" sz="2000" dirty="0" err="1">
                <a:latin typeface="CMR10"/>
                <a:ea typeface="Calibri" panose="020F0502020204030204" pitchFamily="34" charset="0"/>
                <a:cs typeface="CMR10"/>
              </a:rPr>
              <a:t>definition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numerical</a:t>
            </a:r>
            <a:r>
              <a:rPr lang="it-IT" sz="2000" dirty="0">
                <a:latin typeface="CMR10"/>
                <a:ea typeface="Calibri" panose="020F0502020204030204" pitchFamily="34" charset="0"/>
                <a:cs typeface="CMR10"/>
              </a:rPr>
              <a:t> model of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required</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arabicParenR"/>
            </a:pPr>
            <a:r>
              <a:rPr lang="it-IT" sz="2000" dirty="0">
                <a:latin typeface="CMR10"/>
                <a:ea typeface="Calibri" panose="020F0502020204030204" pitchFamily="34" charset="0"/>
                <a:cs typeface="CMR10"/>
              </a:rPr>
              <a:t>Input and </a:t>
            </a:r>
            <a:r>
              <a:rPr lang="it-IT" sz="2000" dirty="0" err="1">
                <a:latin typeface="CMR10"/>
                <a:ea typeface="Calibri" panose="020F0502020204030204" pitchFamily="34" charset="0"/>
                <a:cs typeface="CMR10"/>
              </a:rPr>
              <a:t>proper</a:t>
            </a:r>
            <a:r>
              <a:rPr lang="it-IT" sz="2000" dirty="0">
                <a:latin typeface="CMR10"/>
                <a:ea typeface="Calibri" panose="020F0502020204030204" pitchFamily="34" charset="0"/>
                <a:cs typeface="CMR10"/>
              </a:rPr>
              <a:t> IM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needed</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will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obtained</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scatter</a:t>
            </a:r>
            <a:r>
              <a:rPr lang="it-IT" sz="2000" dirty="0">
                <a:latin typeface="CMR10"/>
                <a:ea typeface="Calibri" panose="020F0502020204030204" pitchFamily="34" charset="0"/>
                <a:cs typeface="CMR10"/>
              </a:rPr>
              <a:t> plot and data </a:t>
            </a:r>
            <a:r>
              <a:rPr lang="it-IT" sz="2000" dirty="0" err="1">
                <a:latin typeface="CMR10"/>
                <a:ea typeface="Calibri" panose="020F0502020204030204" pitchFamily="34" charset="0"/>
                <a:cs typeface="CMR10"/>
              </a:rPr>
              <a:t>exploration</a:t>
            </a:r>
            <a:r>
              <a:rPr lang="it-IT" sz="2000" dirty="0">
                <a:latin typeface="CMR10"/>
                <a:ea typeface="Calibri" panose="020F0502020204030204" pitchFamily="34" charset="0"/>
                <a:cs typeface="CMR10"/>
              </a:rPr>
              <a:t> of the dataset of </a:t>
            </a:r>
            <a:r>
              <a:rPr lang="it-IT" sz="2000" dirty="0" err="1">
                <a:latin typeface="CMR10"/>
                <a:ea typeface="Calibri" panose="020F0502020204030204" pitchFamily="34" charset="0"/>
                <a:cs typeface="CMR10"/>
              </a:rPr>
              <a:t>gms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arabicParenR"/>
            </a:pPr>
            <a:r>
              <a:rPr lang="it-IT" sz="2000" dirty="0">
                <a:latin typeface="CMR10"/>
                <a:ea typeface="Calibri" panose="020F0502020204030204" pitchFamily="34" charset="0"/>
                <a:cs typeface="CMR10"/>
              </a:rPr>
              <a:t>Definition of </a:t>
            </a:r>
            <a:r>
              <a:rPr lang="it-IT" sz="2000" dirty="0" err="1">
                <a:latin typeface="CMR10"/>
                <a:ea typeface="Calibri" panose="020F0502020204030204" pitchFamily="34" charset="0"/>
                <a:cs typeface="CMR10"/>
              </a:rPr>
              <a:t>proper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limit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states</a:t>
            </a:r>
            <a:r>
              <a:rPr lang="it-IT" sz="2000" dirty="0">
                <a:latin typeface="CMR10"/>
                <a:ea typeface="Calibri" panose="020F0502020204030204" pitchFamily="34" charset="0"/>
                <a:cs typeface="CMR10"/>
              </a:rPr>
              <a:t> and informative </a:t>
            </a:r>
            <a:r>
              <a:rPr lang="it-IT" sz="2000" dirty="0" err="1">
                <a:latin typeface="CMR10"/>
                <a:ea typeface="Calibri" panose="020F0502020204030204" pitchFamily="34" charset="0"/>
                <a:cs typeface="CMR10"/>
              </a:rPr>
              <a:t>edp</a:t>
            </a:r>
            <a:r>
              <a:rPr lang="it-IT" sz="2000" dirty="0">
                <a:latin typeface="CMR10"/>
                <a:ea typeface="Calibri" panose="020F0502020204030204" pitchFamily="34" charset="0"/>
                <a:cs typeface="CMR10"/>
              </a:rPr>
              <a:t> for the </a:t>
            </a:r>
            <a:r>
              <a:rPr lang="it-IT" sz="2000" dirty="0" err="1">
                <a:latin typeface="CMR10"/>
                <a:ea typeface="Calibri" panose="020F0502020204030204" pitchFamily="34" charset="0"/>
                <a:cs typeface="CMR10"/>
              </a:rPr>
              <a:t>examinated</a:t>
            </a:r>
            <a:r>
              <a:rPr lang="it-IT" sz="2000" dirty="0">
                <a:latin typeface="CMR10"/>
                <a:ea typeface="Calibri" panose="020F0502020204030204" pitchFamily="34" charset="0"/>
                <a:cs typeface="CMR10"/>
              </a:rPr>
              <a:t> system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arabicParenR"/>
            </a:pPr>
            <a:r>
              <a:rPr lang="it-IT" sz="2000" dirty="0">
                <a:latin typeface="CMR10"/>
                <a:ea typeface="Calibri" panose="020F0502020204030204" pitchFamily="34" charset="0"/>
                <a:cs typeface="CMR10"/>
              </a:rPr>
              <a:t>Non linear time histories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to be </a:t>
            </a:r>
            <a:r>
              <a:rPr lang="it-IT" sz="2000" dirty="0" err="1">
                <a:latin typeface="CMR10"/>
                <a:ea typeface="Calibri" panose="020F0502020204030204" pitchFamily="34" charset="0"/>
                <a:cs typeface="CMR10"/>
              </a:rPr>
              <a:t>performed</a:t>
            </a:r>
            <a:r>
              <a:rPr lang="it-IT" sz="2000" dirty="0">
                <a:latin typeface="CMR10"/>
                <a:ea typeface="Calibri" panose="020F0502020204030204" pitchFamily="34" charset="0"/>
                <a:cs typeface="CMR10"/>
              </a:rPr>
              <a:t>, via IDA or </a:t>
            </a:r>
            <a:r>
              <a:rPr lang="it-IT" sz="2000" dirty="0" err="1">
                <a:latin typeface="CMR10"/>
                <a:ea typeface="Calibri" panose="020F0502020204030204" pitchFamily="34" charset="0"/>
                <a:cs typeface="CMR10"/>
              </a:rPr>
              <a:t>truncated</a:t>
            </a:r>
            <a:r>
              <a:rPr lang="it-IT" sz="2000" dirty="0">
                <a:latin typeface="CMR10"/>
                <a:ea typeface="Calibri" panose="020F0502020204030204" pitchFamily="34" charset="0"/>
                <a:cs typeface="CMR10"/>
              </a:rPr>
              <a:t> IDA or </a:t>
            </a:r>
            <a:r>
              <a:rPr lang="it-IT" sz="2000" dirty="0" err="1">
                <a:latin typeface="CMR10"/>
                <a:ea typeface="Calibri" panose="020F0502020204030204" pitchFamily="34" charset="0"/>
                <a:cs typeface="CMR10"/>
              </a:rPr>
              <a:t>several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other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methods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spcAft>
                <a:spcPts val="867"/>
              </a:spcAft>
              <a:buFont typeface="+mj-lt"/>
              <a:buAutoNum type="arabicParenR"/>
            </a:pPr>
            <a:r>
              <a:rPr lang="it-IT" sz="2000" dirty="0" err="1">
                <a:latin typeface="CMR10"/>
                <a:ea typeface="Calibri" panose="020F0502020204030204" pitchFamily="34" charset="0"/>
                <a:cs typeface="CMR10"/>
              </a:rPr>
              <a:t>Collecting</a:t>
            </a:r>
            <a:r>
              <a:rPr lang="it-IT" sz="2000" dirty="0">
                <a:latin typeface="CMR10"/>
                <a:ea typeface="Calibri" panose="020F0502020204030204" pitchFamily="34" charset="0"/>
                <a:cs typeface="CMR10"/>
              </a:rPr>
              <a:t> EDP – IM and computing </a:t>
            </a:r>
            <a:r>
              <a:rPr lang="it-IT" sz="2000" dirty="0" err="1">
                <a:latin typeface="CMR10"/>
                <a:ea typeface="Calibri" panose="020F0502020204030204" pitchFamily="34" charset="0"/>
                <a:cs typeface="CMR10"/>
              </a:rPr>
              <a:t>fragilities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21</a:t>
            </a:fld>
            <a:endParaRPr lang="it-IT"/>
          </a:p>
        </p:txBody>
      </p:sp>
      <p:sp>
        <p:nvSpPr>
          <p:cNvPr id="5" name="Segnaposto data 4">
            <a:extLst>
              <a:ext uri="{FF2B5EF4-FFF2-40B4-BE49-F238E27FC236}">
                <a16:creationId xmlns:a16="http://schemas.microsoft.com/office/drawing/2014/main" id="{CCAB027D-FC51-491B-A98C-5568FA078EE4}"/>
              </a:ext>
            </a:extLst>
          </p:cNvPr>
          <p:cNvSpPr>
            <a:spLocks noGrp="1"/>
          </p:cNvSpPr>
          <p:nvPr>
            <p:ph type="dt" idx="1"/>
          </p:nvPr>
        </p:nvSpPr>
        <p:spPr/>
        <p:txBody>
          <a:bodyPr/>
          <a:lstStyle/>
          <a:p>
            <a:fld id="{9EC2AC61-60F9-406A-AE63-CF94B8EC5906}" type="datetime1">
              <a:rPr lang="it-IT" smtClean="0"/>
              <a:t>21/12/2020</a:t>
            </a:fld>
            <a:endParaRPr lang="it-IT"/>
          </a:p>
        </p:txBody>
      </p:sp>
    </p:spTree>
    <p:extLst>
      <p:ext uri="{BB962C8B-B14F-4D97-AF65-F5344CB8AC3E}">
        <p14:creationId xmlns:p14="http://schemas.microsoft.com/office/powerpoint/2010/main" val="3229356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Let’s start with the first step: the FE model of ATTEL, for more information in the references you will find a link to some more material about it. It consists of a multi level steel frame structure: in particular along one direction the structural system consists of a moment resisting steel frame and has a period of 2.79 s, so very flexible. Along the orthogonal one, the structural system has concrete shear walls leading to a principal period along this direction of almost 0.46 s. Here just some reference sections are reported.</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22</a:t>
            </a:fld>
            <a:endParaRPr lang="it-IT"/>
          </a:p>
        </p:txBody>
      </p:sp>
      <p:sp>
        <p:nvSpPr>
          <p:cNvPr id="5" name="Segnaposto data 4">
            <a:extLst>
              <a:ext uri="{FF2B5EF4-FFF2-40B4-BE49-F238E27FC236}">
                <a16:creationId xmlns:a16="http://schemas.microsoft.com/office/drawing/2014/main" id="{9DA2219A-196D-4E68-93E2-66A42016AAEB}"/>
              </a:ext>
            </a:extLst>
          </p:cNvPr>
          <p:cNvSpPr>
            <a:spLocks noGrp="1"/>
          </p:cNvSpPr>
          <p:nvPr>
            <p:ph type="dt" idx="1"/>
          </p:nvPr>
        </p:nvSpPr>
        <p:spPr/>
        <p:txBody>
          <a:bodyPr/>
          <a:lstStyle/>
          <a:p>
            <a:fld id="{6934C4CF-CD6A-4D08-A371-0F8FF89EB141}" type="datetime1">
              <a:rPr lang="it-IT" smtClean="0"/>
              <a:t>21/12/2020</a:t>
            </a:fld>
            <a:endParaRPr lang="it-IT"/>
          </a:p>
        </p:txBody>
      </p:sp>
    </p:spTree>
    <p:extLst>
      <p:ext uri="{BB962C8B-B14F-4D97-AF65-F5344CB8AC3E}">
        <p14:creationId xmlns:p14="http://schemas.microsoft.com/office/powerpoint/2010/main" val="2855332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 structural system, designed according to EC8 seismic provisions, have been implemented firstly in a high fidelity model into </a:t>
                </a:r>
                <a:r>
                  <a:rPr lang="en-GB" sz="2000" dirty="0" err="1">
                    <a:latin typeface="Calibri" panose="020F0502020204030204" pitchFamily="34" charset="0"/>
                    <a:ea typeface="Calibri" panose="020F0502020204030204" pitchFamily="34" charset="0"/>
                    <a:cs typeface="Times New Roman" panose="02020603050405020304" pitchFamily="18" charset="0"/>
                  </a:rPr>
                  <a:t>OpenSees</a:t>
                </a:r>
                <a:r>
                  <a:rPr lang="en-GB" sz="2000" dirty="0">
                    <a:latin typeface="Calibri" panose="020F0502020204030204" pitchFamily="34" charset="0"/>
                    <a:ea typeface="Calibri" panose="020F0502020204030204" pitchFamily="34" charset="0"/>
                    <a:cs typeface="Times New Roman" panose="02020603050405020304" pitchFamily="18" charset="0"/>
                  </a:rPr>
                  <a:t>. By considering beam and column elements with linear elastic behaviour, but also taking into account mechanical non-linearities inside plastic hinges through a </a:t>
                </a:r>
                <a:r>
                  <a:rPr lang="en-GB" sz="2000" dirty="0" err="1">
                    <a:latin typeface="Calibri" panose="020F0502020204030204" pitchFamily="34" charset="0"/>
                    <a:ea typeface="Calibri" panose="020F0502020204030204" pitchFamily="34" charset="0"/>
                    <a:cs typeface="Times New Roman" panose="02020603050405020304" pitchFamily="18" charset="0"/>
                  </a:rPr>
                  <a:t>bouc</a:t>
                </a:r>
                <a:r>
                  <a:rPr lang="en-GB" sz="2000" dirty="0">
                    <a:latin typeface="Calibri" panose="020F0502020204030204" pitchFamily="34" charset="0"/>
                    <a:ea typeface="Calibri" panose="020F0502020204030204" pitchFamily="34" charset="0"/>
                    <a:cs typeface="Times New Roman" panose="02020603050405020304" pitchFamily="18" charset="0"/>
                  </a:rPr>
                  <a:t>-wen modified model. Also second order effects like P-Delta have been considered in the analysis.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defTabSz="1073315">
                  <a:spcBef>
                    <a:spcPct val="0"/>
                  </a:spcBef>
                </a:pPr>
                <a:endParaRPr lang="it-IT" altLang="it-IT" dirty="0"/>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23</a:t>
            </a:fld>
            <a:endParaRPr lang="it-IT"/>
          </a:p>
        </p:txBody>
      </p:sp>
      <p:sp>
        <p:nvSpPr>
          <p:cNvPr id="5" name="Segnaposto data 4">
            <a:extLst>
              <a:ext uri="{FF2B5EF4-FFF2-40B4-BE49-F238E27FC236}">
                <a16:creationId xmlns:a16="http://schemas.microsoft.com/office/drawing/2014/main" id="{BC3C653E-37B8-48FD-8159-3CFC4F8DED80}"/>
              </a:ext>
            </a:extLst>
          </p:cNvPr>
          <p:cNvSpPr>
            <a:spLocks noGrp="1"/>
          </p:cNvSpPr>
          <p:nvPr>
            <p:ph type="dt" idx="1"/>
          </p:nvPr>
        </p:nvSpPr>
        <p:spPr/>
        <p:txBody>
          <a:bodyPr/>
          <a:lstStyle/>
          <a:p>
            <a:fld id="{95BD204D-8D4C-43B7-AEA5-404F41D68281}" type="datetime1">
              <a:rPr lang="it-IT" smtClean="0"/>
              <a:t>21/12/2020</a:t>
            </a:fld>
            <a:endParaRPr lang="it-IT"/>
          </a:p>
        </p:txBody>
      </p:sp>
    </p:spTree>
    <p:extLst>
      <p:ext uri="{BB962C8B-B14F-4D97-AF65-F5344CB8AC3E}">
        <p14:creationId xmlns:p14="http://schemas.microsoft.com/office/powerpoint/2010/main" val="194369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Since the high number of simulation and analysis requests, we decided to adopt a simplified model in order to reduce the computational burden and time requests. A calibration procedure oriented to correspondence of main periods, modes of vibrating have been carried out resulting in a reduced MDOF model, reported inside the codes for </a:t>
            </a:r>
            <a:r>
              <a:rPr lang="en-GB" sz="2000" dirty="0" err="1">
                <a:latin typeface="Calibri" panose="020F0502020204030204" pitchFamily="34" charset="0"/>
                <a:ea typeface="Calibri" panose="020F0502020204030204" pitchFamily="34" charset="0"/>
                <a:cs typeface="Times New Roman" panose="02020603050405020304" pitchFamily="18" charset="0"/>
              </a:rPr>
              <a:t>matlab</a:t>
            </a:r>
            <a:r>
              <a:rPr lang="en-GB" sz="2000" dirty="0">
                <a:latin typeface="Calibri" panose="020F0502020204030204" pitchFamily="34" charset="0"/>
                <a:ea typeface="Calibri" panose="020F0502020204030204" pitchFamily="34" charset="0"/>
                <a:cs typeface="Times New Roman" panose="02020603050405020304" pitchFamily="18" charset="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24</a:t>
            </a:fld>
            <a:endParaRPr lang="it-IT"/>
          </a:p>
        </p:txBody>
      </p:sp>
      <p:sp>
        <p:nvSpPr>
          <p:cNvPr id="5" name="Segnaposto data 4">
            <a:extLst>
              <a:ext uri="{FF2B5EF4-FFF2-40B4-BE49-F238E27FC236}">
                <a16:creationId xmlns:a16="http://schemas.microsoft.com/office/drawing/2014/main" id="{7238FE12-72F2-48C2-ABD6-8A24DDAEB568}"/>
              </a:ext>
            </a:extLst>
          </p:cNvPr>
          <p:cNvSpPr>
            <a:spLocks noGrp="1"/>
          </p:cNvSpPr>
          <p:nvPr>
            <p:ph type="dt" idx="1"/>
          </p:nvPr>
        </p:nvSpPr>
        <p:spPr/>
        <p:txBody>
          <a:bodyPr/>
          <a:lstStyle/>
          <a:p>
            <a:fld id="{1489DBEA-01C0-4BFE-97DA-BFBA86254D76}" type="datetime1">
              <a:rPr lang="it-IT" smtClean="0"/>
              <a:t>21/12/2020</a:t>
            </a:fld>
            <a:endParaRPr lang="it-IT"/>
          </a:p>
        </p:txBody>
      </p:sp>
    </p:spTree>
    <p:extLst>
      <p:ext uri="{BB962C8B-B14F-4D97-AF65-F5344CB8AC3E}">
        <p14:creationId xmlns:p14="http://schemas.microsoft.com/office/powerpoint/2010/main" val="1575635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A special </a:t>
            </a:r>
            <a:r>
              <a:rPr lang="it-IT" sz="2000" dirty="0" err="1">
                <a:latin typeface="CMR10"/>
                <a:ea typeface="Calibri" panose="020F0502020204030204" pitchFamily="34" charset="0"/>
                <a:cs typeface="CMR10"/>
              </a:rPr>
              <a:t>attention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dedicated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modeling</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hysteretic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behaviour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through</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bouc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wen</a:t>
            </a:r>
            <a:r>
              <a:rPr lang="it-IT" sz="2000" dirty="0">
                <a:latin typeface="CMR10"/>
                <a:ea typeface="Calibri" panose="020F0502020204030204" pitchFamily="34" charset="0"/>
                <a:cs typeface="CMR10"/>
              </a:rPr>
              <a:t> model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very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briefly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Some </a:t>
            </a:r>
            <a:r>
              <a:rPr lang="it-IT" sz="2000" dirty="0" err="1">
                <a:latin typeface="CMR10"/>
                <a:ea typeface="Calibri" panose="020F0502020204030204" pitchFamily="34" charset="0"/>
                <a:cs typeface="CMR10"/>
              </a:rPr>
              <a:t>documentation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about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references</a:t>
            </a:r>
            <a:r>
              <a:rPr lang="it-IT" sz="2000" dirty="0">
                <a:latin typeface="CMR10"/>
                <a:ea typeface="Calibri" panose="020F0502020204030204" pitchFamily="34" charset="0"/>
                <a:cs typeface="CMR10"/>
              </a:rPr>
              <a:t>. Just a </a:t>
            </a:r>
            <a:r>
              <a:rPr lang="it-IT" sz="2000" dirty="0" err="1">
                <a:latin typeface="CMR10"/>
                <a:ea typeface="Calibri" panose="020F0502020204030204" pitchFamily="34" charset="0"/>
                <a:cs typeface="CMR10"/>
              </a:rPr>
              <a:t>mention</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bouc-wen</a:t>
            </a:r>
            <a:r>
              <a:rPr lang="it-IT" sz="2000" dirty="0">
                <a:latin typeface="CMR10"/>
                <a:ea typeface="Calibri" panose="020F0502020204030204" pitchFamily="34" charset="0"/>
                <a:cs typeface="CMR10"/>
              </a:rPr>
              <a:t> </a:t>
            </a:r>
            <a:r>
              <a:rPr lang="en-GB" sz="2000" dirty="0">
                <a:latin typeface="Calibri" panose="020F0502020204030204" pitchFamily="34" charset="0"/>
                <a:ea typeface="Calibri" panose="020F0502020204030204" pitchFamily="34" charset="0"/>
                <a:cs typeface="Times New Roman" panose="02020603050405020304" pitchFamily="18" charset="0"/>
              </a:rPr>
              <a:t>model essentially consists in a first-order non-linear differential equation that relates the input displacement to the output restoring force in a hysteretic way. By choosing a set of parameters appropriately, it is possible to accommodate the response of the model to the real hysteresis loops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altLang="it-IT" sz="1300"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25</a:t>
            </a:fld>
            <a:endParaRPr lang="it-IT"/>
          </a:p>
        </p:txBody>
      </p:sp>
      <p:sp>
        <p:nvSpPr>
          <p:cNvPr id="5" name="Segnaposto data 4">
            <a:extLst>
              <a:ext uri="{FF2B5EF4-FFF2-40B4-BE49-F238E27FC236}">
                <a16:creationId xmlns:a16="http://schemas.microsoft.com/office/drawing/2014/main" id="{254FEEAA-6472-4BE4-914D-6C9067DBE7CD}"/>
              </a:ext>
            </a:extLst>
          </p:cNvPr>
          <p:cNvSpPr>
            <a:spLocks noGrp="1"/>
          </p:cNvSpPr>
          <p:nvPr>
            <p:ph type="dt" idx="1"/>
          </p:nvPr>
        </p:nvSpPr>
        <p:spPr/>
        <p:txBody>
          <a:bodyPr/>
          <a:lstStyle/>
          <a:p>
            <a:fld id="{283A532F-F34B-46A4-AC65-34B2BCEE7085}" type="datetime1">
              <a:rPr lang="it-IT" smtClean="0"/>
              <a:t>21/12/2020</a:t>
            </a:fld>
            <a:endParaRPr lang="it-IT"/>
          </a:p>
        </p:txBody>
      </p:sp>
    </p:spTree>
    <p:extLst>
      <p:ext uri="{BB962C8B-B14F-4D97-AF65-F5344CB8AC3E}">
        <p14:creationId xmlns:p14="http://schemas.microsoft.com/office/powerpoint/2010/main" val="4180539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Once the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model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defined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properly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prepare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input. Here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have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choosen</a:t>
            </a:r>
            <a:r>
              <a:rPr lang="it-IT" sz="2000" dirty="0">
                <a:latin typeface="CMR10"/>
                <a:ea typeface="Calibri" panose="020F0502020204030204" pitchFamily="34" charset="0"/>
                <a:cs typeface="CMR10"/>
              </a:rPr>
              <a:t> a dataset from the NGA-west 2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includes</a:t>
            </a:r>
            <a:r>
              <a:rPr lang="it-IT" sz="2000" dirty="0">
                <a:latin typeface="CMR10"/>
                <a:ea typeface="Calibri" panose="020F0502020204030204" pitchFamily="34" charset="0"/>
                <a:cs typeface="CMR10"/>
              </a:rPr>
              <a:t> 206 ground </a:t>
            </a:r>
            <a:r>
              <a:rPr lang="it-IT" sz="2000" dirty="0" err="1">
                <a:latin typeface="CMR10"/>
                <a:ea typeface="Calibri" panose="020F0502020204030204" pitchFamily="34" charset="0"/>
                <a:cs typeface="CMR10"/>
              </a:rPr>
              <a:t>motions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main</a:t>
            </a:r>
            <a:r>
              <a:rPr lang="it-IT" sz="2000" dirty="0">
                <a:latin typeface="CMR10"/>
                <a:ea typeface="Calibri" panose="020F0502020204030204" pitchFamily="34" charset="0"/>
                <a:cs typeface="CMR10"/>
              </a:rPr>
              <a:t> features of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dataset are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summarized</a:t>
            </a:r>
            <a:r>
              <a:rPr lang="it-IT" sz="2000" dirty="0">
                <a:latin typeface="CMR10"/>
                <a:ea typeface="Calibri" panose="020F0502020204030204" pitchFamily="34" charset="0"/>
                <a:cs typeface="CMR10"/>
              </a:rPr>
              <a:t>: first of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records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from </a:t>
            </a:r>
            <a:r>
              <a:rPr lang="it-IT" sz="2000" dirty="0" err="1">
                <a:latin typeface="CMR10"/>
                <a:ea typeface="Calibri" panose="020F0502020204030204" pitchFamily="34" charset="0"/>
                <a:cs typeface="CMR10"/>
              </a:rPr>
              <a:t>crustal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earthquakes</a:t>
            </a:r>
            <a:r>
              <a:rPr lang="it-IT" sz="2000" dirty="0">
                <a:latin typeface="CMR10"/>
                <a:ea typeface="Calibri" panose="020F0502020204030204" pitchFamily="34" charset="0"/>
                <a:cs typeface="CMR10"/>
              </a:rPr>
              <a:t> with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greater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than</a:t>
            </a:r>
            <a:r>
              <a:rPr lang="it-IT" sz="2000" dirty="0">
                <a:latin typeface="CMR10"/>
                <a:ea typeface="Calibri" panose="020F0502020204030204" pitchFamily="34" charset="0"/>
                <a:cs typeface="CMR10"/>
              </a:rPr>
              <a:t> 6 and a </a:t>
            </a:r>
            <a:r>
              <a:rPr lang="it-IT" sz="2000" dirty="0" err="1">
                <a:latin typeface="CMR10"/>
                <a:ea typeface="Calibri" panose="020F0502020204030204" pitchFamily="34" charset="0"/>
                <a:cs typeface="CMR10"/>
              </a:rPr>
              <a:t>distance</a:t>
            </a:r>
            <a:r>
              <a:rPr lang="it-IT" sz="2000" dirty="0">
                <a:latin typeface="CMR10"/>
                <a:ea typeface="Calibri" panose="020F0502020204030204" pitchFamily="34" charset="0"/>
                <a:cs typeface="CMR10"/>
              </a:rPr>
              <a:t> from site-to-source </a:t>
            </a:r>
            <a:r>
              <a:rPr lang="it-IT" sz="2000" dirty="0" err="1">
                <a:latin typeface="CMR10"/>
                <a:ea typeface="Calibri" panose="020F0502020204030204" pitchFamily="34" charset="0"/>
                <a:cs typeface="CMR10"/>
              </a:rPr>
              <a:t>greater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than</a:t>
            </a:r>
            <a:r>
              <a:rPr lang="it-IT" sz="2000" dirty="0">
                <a:latin typeface="CMR10"/>
                <a:ea typeface="Calibri" panose="020F0502020204030204" pitchFamily="34" charset="0"/>
                <a:cs typeface="CMR10"/>
              </a:rPr>
              <a:t> 10 km, in </a:t>
            </a:r>
            <a:r>
              <a:rPr lang="it-IT" sz="2000" dirty="0" err="1">
                <a:latin typeface="CMR10"/>
                <a:ea typeface="Calibri" panose="020F0502020204030204" pitchFamily="34" charset="0"/>
                <a:cs typeface="CMR10"/>
              </a:rPr>
              <a:t>order</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avoid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near</a:t>
            </a:r>
            <a:r>
              <a:rPr lang="it-IT" sz="2000" dirty="0">
                <a:latin typeface="CMR10"/>
                <a:ea typeface="Calibri" panose="020F0502020204030204" pitchFamily="34" charset="0"/>
                <a:cs typeface="CMR10"/>
              </a:rPr>
              <a:t> faults events or </a:t>
            </a:r>
            <a:r>
              <a:rPr lang="it-IT" sz="2000" dirty="0" err="1">
                <a:latin typeface="CMR10"/>
                <a:ea typeface="Calibri" panose="020F0502020204030204" pitchFamily="34" charset="0"/>
                <a:cs typeface="CMR10"/>
              </a:rPr>
              <a:t>near</a:t>
            </a:r>
            <a:r>
              <a:rPr lang="it-IT" sz="2000" dirty="0">
                <a:latin typeface="CMR10"/>
                <a:ea typeface="Calibri" panose="020F0502020204030204" pitchFamily="34" charset="0"/>
                <a:cs typeface="CMR10"/>
              </a:rPr>
              <a:t> field </a:t>
            </a:r>
            <a:r>
              <a:rPr lang="it-IT" sz="2000" dirty="0" err="1">
                <a:latin typeface="CMR10"/>
                <a:ea typeface="Calibri" panose="020F0502020204030204" pitchFamily="34" charset="0"/>
                <a:cs typeface="CMR10"/>
              </a:rPr>
              <a:t>scenarios</a:t>
            </a:r>
            <a:r>
              <a:rPr lang="it-IT" sz="2000" dirty="0">
                <a:latin typeface="CMR10"/>
                <a:ea typeface="Calibri" panose="020F0502020204030204" pitchFamily="34" charset="0"/>
                <a:cs typeface="CMR10"/>
              </a:rPr>
              <a:t>, shear </a:t>
            </a:r>
            <a:r>
              <a:rPr lang="it-IT" sz="2000" dirty="0" err="1">
                <a:latin typeface="CMR10"/>
                <a:ea typeface="Calibri" panose="020F0502020204030204" pitchFamily="34" charset="0"/>
                <a:cs typeface="CMR10"/>
              </a:rPr>
              <a:t>wave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velocity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greater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than</a:t>
            </a:r>
            <a:r>
              <a:rPr lang="it-IT" sz="2000" dirty="0">
                <a:latin typeface="CMR10"/>
                <a:ea typeface="Calibri" panose="020F0502020204030204" pitchFamily="34" charset="0"/>
                <a:cs typeface="CMR10"/>
              </a:rPr>
              <a:t> 600 m/s.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domain of </a:t>
            </a:r>
            <a:r>
              <a:rPr lang="it-IT" sz="2000" dirty="0" err="1">
                <a:latin typeface="CMR10"/>
                <a:ea typeface="Calibri" panose="020F0502020204030204" pitchFamily="34" charset="0"/>
                <a:cs typeface="CMR10"/>
              </a:rPr>
              <a:t>gms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partitioned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according</a:t>
            </a:r>
            <a:r>
              <a:rPr lang="it-IT" sz="2000" dirty="0">
                <a:latin typeface="CMR10"/>
                <a:ea typeface="Calibri" panose="020F0502020204030204" pitchFamily="34" charset="0"/>
                <a:cs typeface="CMR10"/>
              </a:rPr>
              <a:t> to the fault </a:t>
            </a:r>
            <a:r>
              <a:rPr lang="it-IT" sz="2000" dirty="0" err="1">
                <a:latin typeface="CMR10"/>
                <a:ea typeface="Calibri" panose="020F0502020204030204" pitchFamily="34" charset="0"/>
                <a:cs typeface="CMR10"/>
              </a:rPr>
              <a:t>mechanism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could</a:t>
            </a:r>
            <a:r>
              <a:rPr lang="it-IT" sz="2000" dirty="0">
                <a:latin typeface="CMR10"/>
                <a:ea typeface="Calibri" panose="020F0502020204030204" pitchFamily="34" charset="0"/>
                <a:cs typeface="CMR10"/>
              </a:rPr>
              <a:t> be reverse fault or strike slip.</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whole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ensamble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investigated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considering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different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possible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enlisted</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26</a:t>
            </a:fld>
            <a:endParaRPr lang="it-IT"/>
          </a:p>
        </p:txBody>
      </p:sp>
      <p:sp>
        <p:nvSpPr>
          <p:cNvPr id="5" name="Segnaposto data 4">
            <a:extLst>
              <a:ext uri="{FF2B5EF4-FFF2-40B4-BE49-F238E27FC236}">
                <a16:creationId xmlns:a16="http://schemas.microsoft.com/office/drawing/2014/main" id="{D616B0DD-2AA1-43F1-9DEB-E94840BE7B0F}"/>
              </a:ext>
            </a:extLst>
          </p:cNvPr>
          <p:cNvSpPr>
            <a:spLocks noGrp="1"/>
          </p:cNvSpPr>
          <p:nvPr>
            <p:ph type="dt" idx="1"/>
          </p:nvPr>
        </p:nvSpPr>
        <p:spPr/>
        <p:txBody>
          <a:bodyPr/>
          <a:lstStyle/>
          <a:p>
            <a:fld id="{C17FBD42-780F-4C60-9CA7-4CD103B57000}" type="datetime1">
              <a:rPr lang="it-IT" smtClean="0"/>
              <a:t>21/12/2020</a:t>
            </a:fld>
            <a:endParaRPr lang="it-IT"/>
          </a:p>
        </p:txBody>
      </p:sp>
    </p:spTree>
    <p:extLst>
      <p:ext uri="{BB962C8B-B14F-4D97-AF65-F5344CB8AC3E}">
        <p14:creationId xmlns:p14="http://schemas.microsoft.com/office/powerpoint/2010/main" val="3881697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So we checked through time histories acceleration, velocity and </a:t>
            </a:r>
            <a:r>
              <a:rPr lang="en-GB" sz="2000" dirty="0" err="1">
                <a:latin typeface="Calibri" panose="020F0502020204030204" pitchFamily="34" charset="0"/>
                <a:ea typeface="Calibri" panose="020F0502020204030204" pitchFamily="34" charset="0"/>
                <a:cs typeface="Times New Roman" panose="02020603050405020304" pitchFamily="18" charset="0"/>
              </a:rPr>
              <a:t>displaments</a:t>
            </a:r>
            <a:r>
              <a:rPr lang="en-GB" sz="2000" dirty="0">
                <a:latin typeface="Calibri" panose="020F0502020204030204" pitchFamily="34" charset="0"/>
                <a:ea typeface="Calibri" panose="020F0502020204030204" pitchFamily="34" charset="0"/>
                <a:cs typeface="Times New Roman" panose="02020603050405020304" pitchFamily="18" charset="0"/>
              </a:rPr>
              <a:t> and plots of spectra before referring to scatter plot and statistical tools to find out the optimal IM capable to </a:t>
            </a:r>
            <a:r>
              <a:rPr lang="en-GB" sz="2000" dirty="0" err="1">
                <a:latin typeface="Calibri" panose="020F0502020204030204" pitchFamily="34" charset="0"/>
                <a:ea typeface="Calibri" panose="020F0502020204030204" pitchFamily="34" charset="0"/>
                <a:cs typeface="Times New Roman" panose="02020603050405020304" pitchFamily="18" charset="0"/>
              </a:rPr>
              <a:t>relationate</a:t>
            </a:r>
            <a:r>
              <a:rPr lang="en-GB" sz="2000" dirty="0">
                <a:latin typeface="Calibri" panose="020F0502020204030204" pitchFamily="34" charset="0"/>
                <a:ea typeface="Calibri" panose="020F0502020204030204" pitchFamily="34" charset="0"/>
                <a:cs typeface="Times New Roman" panose="02020603050405020304" pitchFamily="18" charset="0"/>
              </a:rPr>
              <a:t> with EDP of our considered structure.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27</a:t>
            </a:fld>
            <a:endParaRPr lang="it-IT"/>
          </a:p>
        </p:txBody>
      </p:sp>
      <p:sp>
        <p:nvSpPr>
          <p:cNvPr id="5" name="Segnaposto data 4">
            <a:extLst>
              <a:ext uri="{FF2B5EF4-FFF2-40B4-BE49-F238E27FC236}">
                <a16:creationId xmlns:a16="http://schemas.microsoft.com/office/drawing/2014/main" id="{38A20FD2-8318-40A1-BEFA-6A97D3DD689F}"/>
              </a:ext>
            </a:extLst>
          </p:cNvPr>
          <p:cNvSpPr>
            <a:spLocks noGrp="1"/>
          </p:cNvSpPr>
          <p:nvPr>
            <p:ph type="dt" idx="1"/>
          </p:nvPr>
        </p:nvSpPr>
        <p:spPr/>
        <p:txBody>
          <a:bodyPr/>
          <a:lstStyle/>
          <a:p>
            <a:fld id="{CC68E2D7-928E-4B7F-8015-A327C0BC959B}" type="datetime1">
              <a:rPr lang="it-IT" smtClean="0"/>
              <a:t>21/12/2020</a:t>
            </a:fld>
            <a:endParaRPr lang="it-IT"/>
          </a:p>
        </p:txBody>
      </p:sp>
    </p:spTree>
    <p:extLst>
      <p:ext uri="{BB962C8B-B14F-4D97-AF65-F5344CB8AC3E}">
        <p14:creationId xmlns:p14="http://schemas.microsoft.com/office/powerpoint/2010/main" val="347892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In this section of the code you see the selection of the input. Given the dataset, in our tutorial we run simulations with </a:t>
            </a:r>
            <a:r>
              <a:rPr lang="en-GB" sz="2000" dirty="0" err="1">
                <a:latin typeface="Calibri" panose="020F0502020204030204" pitchFamily="34" charset="0"/>
                <a:ea typeface="Calibri" panose="020F0502020204030204" pitchFamily="34" charset="0"/>
                <a:cs typeface="Times New Roman" panose="02020603050405020304" pitchFamily="18" charset="0"/>
              </a:rPr>
              <a:t>gms</a:t>
            </a:r>
            <a:r>
              <a:rPr lang="en-GB" sz="2000" dirty="0">
                <a:latin typeface="Calibri" panose="020F0502020204030204" pitchFamily="34" charset="0"/>
                <a:ea typeface="Calibri" panose="020F0502020204030204" pitchFamily="34" charset="0"/>
                <a:cs typeface="Times New Roman" panose="02020603050405020304" pitchFamily="18" charset="0"/>
              </a:rPr>
              <a:t> having a strike-slip fault mechanism.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28</a:t>
            </a:fld>
            <a:endParaRPr lang="it-IT"/>
          </a:p>
        </p:txBody>
      </p:sp>
      <p:sp>
        <p:nvSpPr>
          <p:cNvPr id="5" name="Segnaposto data 4">
            <a:extLst>
              <a:ext uri="{FF2B5EF4-FFF2-40B4-BE49-F238E27FC236}">
                <a16:creationId xmlns:a16="http://schemas.microsoft.com/office/drawing/2014/main" id="{4E271B4A-FF79-4557-B80E-AE9FF6D7D1B8}"/>
              </a:ext>
            </a:extLst>
          </p:cNvPr>
          <p:cNvSpPr>
            <a:spLocks noGrp="1"/>
          </p:cNvSpPr>
          <p:nvPr>
            <p:ph type="dt" idx="1"/>
          </p:nvPr>
        </p:nvSpPr>
        <p:spPr/>
        <p:txBody>
          <a:bodyPr/>
          <a:lstStyle/>
          <a:p>
            <a:fld id="{48C31E4B-FCF2-4E33-BA6A-A974C56D8C79}" type="datetime1">
              <a:rPr lang="it-IT" smtClean="0"/>
              <a:t>21/12/2020</a:t>
            </a:fld>
            <a:endParaRPr lang="it-IT"/>
          </a:p>
        </p:txBody>
      </p:sp>
    </p:spTree>
    <p:extLst>
      <p:ext uri="{BB962C8B-B14F-4D97-AF65-F5344CB8AC3E}">
        <p14:creationId xmlns:p14="http://schemas.microsoft.com/office/powerpoint/2010/main" val="3522013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Next step is about the definition of damage limit states as function of EDP for the analysed system. As you can see here reported there are some limit states function of the </a:t>
            </a:r>
            <a:r>
              <a:rPr lang="en-GB" sz="2000" dirty="0" err="1">
                <a:latin typeface="Calibri" panose="020F0502020204030204" pitchFamily="34" charset="0"/>
                <a:ea typeface="Calibri" panose="020F0502020204030204" pitchFamily="34" charset="0"/>
                <a:cs typeface="Times New Roman" panose="02020603050405020304" pitchFamily="18" charset="0"/>
              </a:rPr>
              <a:t>interstorey</a:t>
            </a:r>
            <a:r>
              <a:rPr lang="en-GB" sz="2000" dirty="0">
                <a:latin typeface="Calibri" panose="020F0502020204030204" pitchFamily="34" charset="0"/>
                <a:ea typeface="Calibri" panose="020F0502020204030204" pitchFamily="34" charset="0"/>
                <a:cs typeface="Times New Roman" panose="02020603050405020304" pitchFamily="18" charset="0"/>
              </a:rPr>
              <a:t> drift for both MRF and BF configuration, according to the FEMA 356 standards.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29</a:t>
            </a:fld>
            <a:endParaRPr lang="it-IT"/>
          </a:p>
        </p:txBody>
      </p:sp>
      <p:sp>
        <p:nvSpPr>
          <p:cNvPr id="5" name="Segnaposto data 4">
            <a:extLst>
              <a:ext uri="{FF2B5EF4-FFF2-40B4-BE49-F238E27FC236}">
                <a16:creationId xmlns:a16="http://schemas.microsoft.com/office/drawing/2014/main" id="{0CBCCC99-3D1F-48E6-8CE8-A9051A0CA528}"/>
              </a:ext>
            </a:extLst>
          </p:cNvPr>
          <p:cNvSpPr>
            <a:spLocks noGrp="1"/>
          </p:cNvSpPr>
          <p:nvPr>
            <p:ph type="dt" idx="1"/>
          </p:nvPr>
        </p:nvSpPr>
        <p:spPr/>
        <p:txBody>
          <a:bodyPr/>
          <a:lstStyle/>
          <a:p>
            <a:fld id="{2834A51A-78C2-46C7-8AA2-B291F17BB987}" type="datetime1">
              <a:rPr lang="it-IT" smtClean="0"/>
              <a:t>21/12/2020</a:t>
            </a:fld>
            <a:endParaRPr lang="it-IT"/>
          </a:p>
        </p:txBody>
      </p:sp>
    </p:spTree>
    <p:extLst>
      <p:ext uri="{BB962C8B-B14F-4D97-AF65-F5344CB8AC3E}">
        <p14:creationId xmlns:p14="http://schemas.microsoft.com/office/powerpoint/2010/main" val="260268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err="1">
                <a:latin typeface="CMR10"/>
                <a:ea typeface="Calibri" panose="020F0502020204030204" pitchFamily="34" charset="0"/>
                <a:cs typeface="CMR10"/>
              </a:rPr>
              <a:t>There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several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alternatives</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approaches</a:t>
            </a:r>
            <a:r>
              <a:rPr lang="it-IT" sz="2000" dirty="0">
                <a:latin typeface="CMR10"/>
                <a:ea typeface="Calibri" panose="020F0502020204030204" pitchFamily="34" charset="0"/>
                <a:cs typeface="CMR10"/>
              </a:rPr>
              <a:t> to PBEE; </a:t>
            </a:r>
            <a:r>
              <a:rPr lang="it-IT" sz="2000" dirty="0" err="1">
                <a:latin typeface="CMR10"/>
                <a:ea typeface="Calibri" panose="020F0502020204030204" pitchFamily="34" charset="0"/>
                <a:cs typeface="CMR10"/>
              </a:rPr>
              <a:t>anyway</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class,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focus on the one </a:t>
            </a:r>
            <a:r>
              <a:rPr lang="it-IT" sz="2000" dirty="0" err="1">
                <a:latin typeface="CMR10"/>
                <a:ea typeface="Calibri" panose="020F0502020204030204" pitchFamily="34" charset="0"/>
                <a:cs typeface="CMR10"/>
              </a:rPr>
              <a:t>provided</a:t>
            </a:r>
            <a:r>
              <a:rPr lang="it-IT" sz="2000" dirty="0">
                <a:latin typeface="CMR10"/>
                <a:ea typeface="Calibri" panose="020F0502020204030204" pitchFamily="34" charset="0"/>
                <a:cs typeface="CMR10"/>
              </a:rPr>
              <a:t> by PEER.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framework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simply</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statement</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total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theorem</a:t>
            </a:r>
            <a:r>
              <a:rPr lang="it-IT" sz="2000" dirty="0">
                <a:latin typeface="CMR10"/>
                <a:ea typeface="Calibri" panose="020F0502020204030204" pitchFamily="34" charset="0"/>
                <a:cs typeface="CMR10"/>
              </a:rPr>
              <a:t> for the </a:t>
            </a:r>
            <a:r>
              <a:rPr lang="it-IT" sz="2000" dirty="0" err="1">
                <a:latin typeface="CMR10"/>
                <a:ea typeface="Calibri" panose="020F0502020204030204" pitchFamily="34" charset="0"/>
                <a:cs typeface="CMR10"/>
              </a:rPr>
              <a:t>yearly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number</a:t>
            </a:r>
            <a:r>
              <a:rPr lang="it-IT" sz="2000" dirty="0">
                <a:latin typeface="CMR10"/>
                <a:ea typeface="Calibri" panose="020F0502020204030204" pitchFamily="34" charset="0"/>
                <a:cs typeface="CMR10"/>
              </a:rPr>
              <a:t> of events of a </a:t>
            </a:r>
            <a:r>
              <a:rPr lang="it-IT" sz="2000" dirty="0" err="1">
                <a:latin typeface="CMR10"/>
                <a:ea typeface="Calibri" panose="020F0502020204030204" pitchFamily="34" charset="0"/>
                <a:cs typeface="CMR10"/>
              </a:rPr>
              <a:t>selected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decision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You</a:t>
            </a:r>
            <a:r>
              <a:rPr lang="it-IT" sz="2000" dirty="0">
                <a:latin typeface="CMR10"/>
                <a:ea typeface="Calibri" panose="020F0502020204030204" pitchFamily="34" charset="0"/>
                <a:cs typeface="CMR10"/>
              </a:rPr>
              <a:t> can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analytical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expression</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Eq</a:t>
            </a:r>
            <a:r>
              <a:rPr lang="it-IT" sz="2000" dirty="0">
                <a:latin typeface="CMR10"/>
                <a:ea typeface="Calibri" panose="020F0502020204030204" pitchFamily="34" charset="0"/>
                <a:cs typeface="CMR10"/>
              </a:rPr>
              <a:t>.(1): the so-</a:t>
            </a:r>
            <a:r>
              <a:rPr lang="it-IT" sz="2000" dirty="0" err="1">
                <a:latin typeface="CMR10"/>
                <a:ea typeface="Calibri" panose="020F0502020204030204" pitchFamily="34" charset="0"/>
                <a:cs typeface="CMR10"/>
              </a:rPr>
              <a:t>called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famous</a:t>
            </a:r>
            <a:r>
              <a:rPr lang="it-IT" sz="2000" dirty="0">
                <a:latin typeface="CMR10"/>
                <a:ea typeface="Calibri" panose="020F0502020204030204" pitchFamily="34" charset="0"/>
                <a:cs typeface="CMR10"/>
              </a:rPr>
              <a:t> triple </a:t>
            </a:r>
            <a:r>
              <a:rPr lang="it-IT" sz="2000" dirty="0" err="1">
                <a:latin typeface="CMR10"/>
                <a:ea typeface="Calibri" panose="020F0502020204030204" pitchFamily="34" charset="0"/>
                <a:cs typeface="CMR10"/>
              </a:rPr>
              <a:t>integral</a:t>
            </a:r>
            <a:r>
              <a:rPr lang="it-IT" sz="2000" dirty="0">
                <a:latin typeface="CMR10"/>
                <a:ea typeface="Calibri" panose="020F0502020204030204" pitchFamily="34" charset="0"/>
                <a:cs typeface="CMR10"/>
              </a:rPr>
              <a:t> of PEER.</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underlying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assumptions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briefly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and are </a:t>
            </a:r>
            <a:r>
              <a:rPr lang="it-IT" sz="2000" dirty="0" err="1">
                <a:latin typeface="CMR10"/>
                <a:ea typeface="Calibri" panose="020F0502020204030204" pitchFamily="34" charset="0"/>
                <a:cs typeface="CMR10"/>
              </a:rPr>
              <a:t>basically</a:t>
            </a:r>
            <a:r>
              <a:rPr lang="it-IT" sz="2000" dirty="0">
                <a:latin typeface="CMR10"/>
                <a:ea typeface="Calibri" panose="020F0502020204030204" pitchFamily="34" charset="0"/>
                <a:cs typeface="CMR10"/>
              </a:rPr>
              <a:t>: i) </a:t>
            </a:r>
            <a:r>
              <a:rPr lang="it-IT" sz="2000" dirty="0" err="1">
                <a:latin typeface="CMR10"/>
                <a:ea typeface="Calibri" panose="020F0502020204030204" pitchFamily="34" charset="0"/>
                <a:cs typeface="CMR10"/>
              </a:rPr>
              <a:t>markovian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i.e. </a:t>
            </a:r>
            <a:r>
              <a:rPr lang="it-IT" sz="2000" dirty="0" err="1">
                <a:latin typeface="CMR10"/>
                <a:ea typeface="Calibri" panose="020F0502020204030204" pitchFamily="34" charset="0"/>
                <a:cs typeface="CMR10"/>
              </a:rPr>
              <a:t>each</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conditional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probabilities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going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can be </a:t>
            </a:r>
            <a:r>
              <a:rPr lang="it-IT" sz="2000" dirty="0" err="1">
                <a:latin typeface="CMR10"/>
                <a:ea typeface="Calibri" panose="020F0502020204030204" pitchFamily="34" charset="0"/>
                <a:cs typeface="CMR10"/>
              </a:rPr>
              <a:t>read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statistical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independent</a:t>
            </a:r>
            <a:r>
              <a:rPr lang="it-IT" sz="2000" dirty="0">
                <a:latin typeface="CMR10"/>
                <a:ea typeface="Calibri" panose="020F0502020204030204" pitchFamily="34" charset="0"/>
                <a:cs typeface="CMR10"/>
              </a:rPr>
              <a:t> from the </a:t>
            </a:r>
            <a:r>
              <a:rPr lang="it-IT" sz="2000" dirty="0" err="1">
                <a:latin typeface="CMR10"/>
                <a:ea typeface="Calibri" panose="020F0502020204030204" pitchFamily="34" charset="0"/>
                <a:cs typeface="CMR10"/>
              </a:rPr>
              <a:t>previous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terms</a:t>
            </a:r>
            <a:r>
              <a:rPr lang="it-IT" sz="2000" dirty="0">
                <a:latin typeface="CMR10"/>
                <a:ea typeface="Calibri" panose="020F0502020204030204" pitchFamily="34" charset="0"/>
                <a:cs typeface="CMR10"/>
              </a:rPr>
              <a:t>; ii) no aging </a:t>
            </a:r>
            <a:r>
              <a:rPr lang="it-IT" sz="2000" dirty="0" err="1">
                <a:latin typeface="CMR10"/>
                <a:ea typeface="Calibri" panose="020F0502020204030204" pitchFamily="34" charset="0"/>
                <a:cs typeface="CMR10"/>
              </a:rPr>
              <a:t>effects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considered</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iii)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events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poissonian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processes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3</a:t>
            </a:fld>
            <a:endParaRPr lang="it-IT"/>
          </a:p>
        </p:txBody>
      </p:sp>
      <p:sp>
        <p:nvSpPr>
          <p:cNvPr id="5" name="Segnaposto data 4">
            <a:extLst>
              <a:ext uri="{FF2B5EF4-FFF2-40B4-BE49-F238E27FC236}">
                <a16:creationId xmlns:a16="http://schemas.microsoft.com/office/drawing/2014/main" id="{8B4038CD-524B-4625-8D13-98A74E911BDE}"/>
              </a:ext>
            </a:extLst>
          </p:cNvPr>
          <p:cNvSpPr>
            <a:spLocks noGrp="1"/>
          </p:cNvSpPr>
          <p:nvPr>
            <p:ph type="dt" idx="1"/>
          </p:nvPr>
        </p:nvSpPr>
        <p:spPr/>
        <p:txBody>
          <a:bodyPr/>
          <a:lstStyle/>
          <a:p>
            <a:fld id="{083BD253-4372-444F-B9F6-AE0DF64429AF}" type="datetime1">
              <a:rPr lang="it-IT" smtClean="0"/>
              <a:t>21/12/2020</a:t>
            </a:fld>
            <a:endParaRPr lang="it-IT"/>
          </a:p>
        </p:txBody>
      </p:sp>
    </p:spTree>
    <p:extLst>
      <p:ext uri="{BB962C8B-B14F-4D97-AF65-F5344CB8AC3E}">
        <p14:creationId xmlns:p14="http://schemas.microsoft.com/office/powerpoint/2010/main" val="2133404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So, in the </a:t>
            </a:r>
            <a:r>
              <a:rPr lang="it-IT" sz="2000" dirty="0" err="1">
                <a:latin typeface="CMR10"/>
                <a:ea typeface="Calibri" panose="020F0502020204030204" pitchFamily="34" charset="0"/>
                <a:cs typeface="CMR10"/>
              </a:rPr>
              <a:t>codes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report and set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these</a:t>
            </a:r>
            <a:r>
              <a:rPr lang="it-IT" sz="2000" dirty="0">
                <a:latin typeface="CMR10"/>
                <a:ea typeface="Calibri" panose="020F0502020204030204" pitchFamily="34" charset="0"/>
                <a:cs typeface="CMR10"/>
              </a:rPr>
              <a:t> information: first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have</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choose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system </a:t>
            </a:r>
            <a:r>
              <a:rPr lang="it-IT" sz="2000" dirty="0" err="1">
                <a:latin typeface="CMR10"/>
                <a:ea typeface="Calibri" panose="020F0502020204030204" pitchFamily="34" charset="0"/>
                <a:cs typeface="CMR10"/>
              </a:rPr>
              <a:t>onto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would</a:t>
            </a:r>
            <a:r>
              <a:rPr lang="it-IT" sz="2000" dirty="0">
                <a:latin typeface="CMR10"/>
                <a:ea typeface="Calibri" panose="020F0502020204030204" pitchFamily="34" charset="0"/>
                <a:cs typeface="CMR10"/>
              </a:rPr>
              <a:t> like to </a:t>
            </a:r>
            <a:r>
              <a:rPr lang="it-IT" sz="2000" dirty="0" err="1">
                <a:latin typeface="CMR10"/>
                <a:ea typeface="Calibri" panose="020F0502020204030204" pitchFamily="34" charset="0"/>
                <a:cs typeface="CMR10"/>
              </a:rPr>
              <a:t>perform</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have</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choose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if</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want</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consider</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hysteretic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behaviour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sake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simplicity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already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calibrated</a:t>
            </a:r>
            <a:r>
              <a:rPr lang="it-IT" sz="2000" dirty="0">
                <a:latin typeface="CMR10"/>
                <a:ea typeface="Calibri" panose="020F0502020204030204" pitchFamily="34" charset="0"/>
                <a:cs typeface="CMR10"/>
              </a:rPr>
              <a:t> in the model and </a:t>
            </a:r>
            <a:r>
              <a:rPr lang="it-IT" sz="2000" dirty="0" err="1">
                <a:latin typeface="CMR10"/>
                <a:ea typeface="Calibri" panose="020F0502020204030204" pitchFamily="34" charset="0"/>
                <a:cs typeface="CMR10"/>
              </a:rPr>
              <a:t>provided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parameters</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define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limit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before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performing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simulations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30</a:t>
            </a:fld>
            <a:endParaRPr lang="it-IT"/>
          </a:p>
        </p:txBody>
      </p:sp>
      <p:sp>
        <p:nvSpPr>
          <p:cNvPr id="5" name="Segnaposto data 4">
            <a:extLst>
              <a:ext uri="{FF2B5EF4-FFF2-40B4-BE49-F238E27FC236}">
                <a16:creationId xmlns:a16="http://schemas.microsoft.com/office/drawing/2014/main" id="{D10C061A-8594-4CA7-9114-3D2646AB1A34}"/>
              </a:ext>
            </a:extLst>
          </p:cNvPr>
          <p:cNvSpPr>
            <a:spLocks noGrp="1"/>
          </p:cNvSpPr>
          <p:nvPr>
            <p:ph type="dt" idx="1"/>
          </p:nvPr>
        </p:nvSpPr>
        <p:spPr/>
        <p:txBody>
          <a:bodyPr/>
          <a:lstStyle/>
          <a:p>
            <a:fld id="{B0C7FF9C-F417-43DE-821B-03FEBA1E9CDA}" type="datetime1">
              <a:rPr lang="it-IT" smtClean="0"/>
              <a:t>21/12/2020</a:t>
            </a:fld>
            <a:endParaRPr lang="it-IT"/>
          </a:p>
        </p:txBody>
      </p:sp>
    </p:spTree>
    <p:extLst>
      <p:ext uri="{BB962C8B-B14F-4D97-AF65-F5344CB8AC3E}">
        <p14:creationId xmlns:p14="http://schemas.microsoft.com/office/powerpoint/2010/main" val="130745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Here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the core of the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definition</a:t>
            </a:r>
            <a:r>
              <a:rPr lang="it-IT" sz="2000" dirty="0">
                <a:latin typeface="CMR10"/>
                <a:ea typeface="Calibri" panose="020F0502020204030204" pitchFamily="34" charset="0"/>
                <a:cs typeface="CMR10"/>
              </a:rPr>
              <a:t> of the time history to </a:t>
            </a:r>
            <a:r>
              <a:rPr lang="it-IT" sz="2000" dirty="0" err="1">
                <a:latin typeface="CMR10"/>
                <a:ea typeface="Calibri" panose="020F0502020204030204" pitchFamily="34" charset="0"/>
                <a:cs typeface="CMR10"/>
              </a:rPr>
              <a:t>assign</a:t>
            </a:r>
            <a:r>
              <a:rPr lang="it-IT" sz="2000" dirty="0">
                <a:latin typeface="CMR10"/>
                <a:ea typeface="Calibri" panose="020F0502020204030204" pitchFamily="34" charset="0"/>
                <a:cs typeface="CMR10"/>
              </a:rPr>
              <a:t> to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and the </a:t>
            </a:r>
            <a:r>
              <a:rPr lang="it-IT" sz="2000" dirty="0" err="1">
                <a:latin typeface="CMR10"/>
                <a:ea typeface="Calibri" panose="020F0502020204030204" pitchFamily="34" charset="0"/>
                <a:cs typeface="CMR10"/>
              </a:rPr>
              <a:t>computation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response</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31</a:t>
            </a:fld>
            <a:endParaRPr lang="it-IT"/>
          </a:p>
        </p:txBody>
      </p:sp>
      <p:sp>
        <p:nvSpPr>
          <p:cNvPr id="5" name="Segnaposto data 4">
            <a:extLst>
              <a:ext uri="{FF2B5EF4-FFF2-40B4-BE49-F238E27FC236}">
                <a16:creationId xmlns:a16="http://schemas.microsoft.com/office/drawing/2014/main" id="{189F97B0-9C64-4EE4-A8CE-98F4D75A7ADB}"/>
              </a:ext>
            </a:extLst>
          </p:cNvPr>
          <p:cNvSpPr>
            <a:spLocks noGrp="1"/>
          </p:cNvSpPr>
          <p:nvPr>
            <p:ph type="dt" idx="1"/>
          </p:nvPr>
        </p:nvSpPr>
        <p:spPr/>
        <p:txBody>
          <a:bodyPr/>
          <a:lstStyle/>
          <a:p>
            <a:fld id="{F6451D3D-F5EE-4AFC-ACDA-32E8AC71066B}" type="datetime1">
              <a:rPr lang="it-IT" smtClean="0"/>
              <a:t>21/12/2020</a:t>
            </a:fld>
            <a:endParaRPr lang="it-IT"/>
          </a:p>
        </p:txBody>
      </p:sp>
    </p:spTree>
    <p:extLst>
      <p:ext uri="{BB962C8B-B14F-4D97-AF65-F5344CB8AC3E}">
        <p14:creationId xmlns:p14="http://schemas.microsoft.com/office/powerpoint/2010/main" val="110567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plotted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results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computation</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both</a:t>
            </a:r>
            <a:r>
              <a:rPr lang="it-IT" sz="2000" dirty="0">
                <a:latin typeface="CMR10"/>
                <a:ea typeface="Calibri" panose="020F0502020204030204" pitchFamily="34" charset="0"/>
                <a:cs typeface="CMR10"/>
              </a:rPr>
              <a:t> MRF and BF system </a:t>
            </a:r>
            <a:r>
              <a:rPr lang="it-IT" sz="2000" dirty="0" err="1">
                <a:latin typeface="CMR10"/>
                <a:ea typeface="Calibri" panose="020F0502020204030204" pitchFamily="34" charset="0"/>
                <a:cs typeface="CMR10"/>
              </a:rPr>
              <a:t>configuration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considering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hysteretic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behaviour</a:t>
            </a:r>
            <a:r>
              <a:rPr lang="it-IT" sz="2000" dirty="0">
                <a:latin typeface="CMR10"/>
                <a:ea typeface="Calibri" panose="020F0502020204030204" pitchFamily="34" charset="0"/>
                <a:cs typeface="CMR10"/>
              </a:rPr>
              <a:t>. Just one </a:t>
            </a:r>
            <a:r>
              <a:rPr lang="it-IT" sz="2000" dirty="0" err="1">
                <a:latin typeface="CMR10"/>
                <a:ea typeface="Calibri" panose="020F0502020204030204" pitchFamily="34" charset="0"/>
                <a:cs typeface="CMR10"/>
              </a:rPr>
              <a:t>quick</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observation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before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shifting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codes</a:t>
            </a:r>
            <a:r>
              <a:rPr lang="it-IT" sz="2000" dirty="0">
                <a:latin typeface="CMR10"/>
                <a:ea typeface="Calibri" panose="020F0502020204030204" pitchFamily="34" charset="0"/>
                <a:cs typeface="CMR10"/>
              </a:rPr>
              <a:t>, for the MRF, </a:t>
            </a:r>
            <a:r>
              <a:rPr lang="it-IT" sz="2000" dirty="0" err="1">
                <a:latin typeface="CMR10"/>
                <a:ea typeface="Calibri" panose="020F0502020204030204" pitchFamily="34" charset="0"/>
                <a:cs typeface="CMR10"/>
              </a:rPr>
              <a:t>since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very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flexible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need</a:t>
            </a:r>
            <a:r>
              <a:rPr lang="it-IT" sz="2000" dirty="0">
                <a:latin typeface="CMR10"/>
                <a:ea typeface="Calibri" panose="020F0502020204030204" pitchFamily="34" charset="0"/>
                <a:cs typeface="CMR10"/>
              </a:rPr>
              <a:t> severe PGA in </a:t>
            </a:r>
            <a:r>
              <a:rPr lang="it-IT" sz="2000" dirty="0" err="1">
                <a:latin typeface="CMR10"/>
                <a:ea typeface="Calibri" panose="020F0502020204030204" pitchFamily="34" charset="0"/>
                <a:cs typeface="CMR10"/>
              </a:rPr>
              <a:t>order</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high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instead</a:t>
            </a:r>
            <a:r>
              <a:rPr lang="it-IT" sz="2000" dirty="0">
                <a:latin typeface="CMR10"/>
                <a:ea typeface="Calibri" panose="020F0502020204030204" pitchFamily="34" charset="0"/>
                <a:cs typeface="CMR10"/>
              </a:rPr>
              <a:t> for the BF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reached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lower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33</a:t>
            </a:fld>
            <a:endParaRPr lang="it-IT"/>
          </a:p>
        </p:txBody>
      </p:sp>
      <p:sp>
        <p:nvSpPr>
          <p:cNvPr id="5" name="Segnaposto data 4">
            <a:extLst>
              <a:ext uri="{FF2B5EF4-FFF2-40B4-BE49-F238E27FC236}">
                <a16:creationId xmlns:a16="http://schemas.microsoft.com/office/drawing/2014/main" id="{8A609F89-B370-4A02-A7FD-E6BF4392E063}"/>
              </a:ext>
            </a:extLst>
          </p:cNvPr>
          <p:cNvSpPr>
            <a:spLocks noGrp="1"/>
          </p:cNvSpPr>
          <p:nvPr>
            <p:ph type="dt" idx="1"/>
          </p:nvPr>
        </p:nvSpPr>
        <p:spPr/>
        <p:txBody>
          <a:bodyPr/>
          <a:lstStyle/>
          <a:p>
            <a:fld id="{B1671A25-2096-49BE-92EC-4D16F9076641}" type="datetime1">
              <a:rPr lang="it-IT" smtClean="0"/>
              <a:t>21/12/2020</a:t>
            </a:fld>
            <a:endParaRPr lang="it-IT"/>
          </a:p>
        </p:txBody>
      </p:sp>
    </p:spTree>
    <p:extLst>
      <p:ext uri="{BB962C8B-B14F-4D97-AF65-F5344CB8AC3E}">
        <p14:creationId xmlns:p14="http://schemas.microsoft.com/office/powerpoint/2010/main" val="738450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plotted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results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computation</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both</a:t>
            </a:r>
            <a:r>
              <a:rPr lang="it-IT" sz="2000" dirty="0">
                <a:latin typeface="CMR10"/>
                <a:ea typeface="Calibri" panose="020F0502020204030204" pitchFamily="34" charset="0"/>
                <a:cs typeface="CMR10"/>
              </a:rPr>
              <a:t> MRF and BF system </a:t>
            </a:r>
            <a:r>
              <a:rPr lang="it-IT" sz="2000" dirty="0" err="1">
                <a:latin typeface="CMR10"/>
                <a:ea typeface="Calibri" panose="020F0502020204030204" pitchFamily="34" charset="0"/>
                <a:cs typeface="CMR10"/>
              </a:rPr>
              <a:t>configuration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considering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hysteretic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behaviour</a:t>
            </a:r>
            <a:r>
              <a:rPr lang="it-IT" sz="2000" dirty="0">
                <a:latin typeface="CMR10"/>
                <a:ea typeface="Calibri" panose="020F0502020204030204" pitchFamily="34" charset="0"/>
                <a:cs typeface="CMR10"/>
              </a:rPr>
              <a:t>. Just one </a:t>
            </a:r>
            <a:r>
              <a:rPr lang="it-IT" sz="2000" dirty="0" err="1">
                <a:latin typeface="CMR10"/>
                <a:ea typeface="Calibri" panose="020F0502020204030204" pitchFamily="34" charset="0"/>
                <a:cs typeface="CMR10"/>
              </a:rPr>
              <a:t>quick</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observation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before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shifting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codes</a:t>
            </a:r>
            <a:r>
              <a:rPr lang="it-IT" sz="2000" dirty="0">
                <a:latin typeface="CMR10"/>
                <a:ea typeface="Calibri" panose="020F0502020204030204" pitchFamily="34" charset="0"/>
                <a:cs typeface="CMR10"/>
              </a:rPr>
              <a:t>, for the MRF, </a:t>
            </a:r>
            <a:r>
              <a:rPr lang="it-IT" sz="2000" dirty="0" err="1">
                <a:latin typeface="CMR10"/>
                <a:ea typeface="Calibri" panose="020F0502020204030204" pitchFamily="34" charset="0"/>
                <a:cs typeface="CMR10"/>
              </a:rPr>
              <a:t>since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very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flexible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need</a:t>
            </a:r>
            <a:r>
              <a:rPr lang="it-IT" sz="2000" dirty="0">
                <a:latin typeface="CMR10"/>
                <a:ea typeface="Calibri" panose="020F0502020204030204" pitchFamily="34" charset="0"/>
                <a:cs typeface="CMR10"/>
              </a:rPr>
              <a:t> severe PGA in </a:t>
            </a:r>
            <a:r>
              <a:rPr lang="it-IT" sz="2000" dirty="0" err="1">
                <a:latin typeface="CMR10"/>
                <a:ea typeface="Calibri" panose="020F0502020204030204" pitchFamily="34" charset="0"/>
                <a:cs typeface="CMR10"/>
              </a:rPr>
              <a:t>order</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high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instead</a:t>
            </a:r>
            <a:r>
              <a:rPr lang="it-IT" sz="2000" dirty="0">
                <a:latin typeface="CMR10"/>
                <a:ea typeface="Calibri" panose="020F0502020204030204" pitchFamily="34" charset="0"/>
                <a:cs typeface="CMR10"/>
              </a:rPr>
              <a:t> for the BF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reached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lower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34</a:t>
            </a:fld>
            <a:endParaRPr lang="it-IT"/>
          </a:p>
        </p:txBody>
      </p:sp>
      <p:sp>
        <p:nvSpPr>
          <p:cNvPr id="5" name="Segnaposto data 4">
            <a:extLst>
              <a:ext uri="{FF2B5EF4-FFF2-40B4-BE49-F238E27FC236}">
                <a16:creationId xmlns:a16="http://schemas.microsoft.com/office/drawing/2014/main" id="{806E210C-FEAB-45C6-A0E3-A1BA1DAA2DAE}"/>
              </a:ext>
            </a:extLst>
          </p:cNvPr>
          <p:cNvSpPr>
            <a:spLocks noGrp="1"/>
          </p:cNvSpPr>
          <p:nvPr>
            <p:ph type="dt" idx="1"/>
          </p:nvPr>
        </p:nvSpPr>
        <p:spPr/>
        <p:txBody>
          <a:bodyPr/>
          <a:lstStyle/>
          <a:p>
            <a:fld id="{49DEAF31-0B79-454C-A7CF-E16CEF87BFB6}" type="datetime1">
              <a:rPr lang="it-IT" smtClean="0"/>
              <a:t>21/12/2020</a:t>
            </a:fld>
            <a:endParaRPr lang="it-IT"/>
          </a:p>
        </p:txBody>
      </p:sp>
    </p:spTree>
    <p:extLst>
      <p:ext uri="{BB962C8B-B14F-4D97-AF65-F5344CB8AC3E}">
        <p14:creationId xmlns:p14="http://schemas.microsoft.com/office/powerpoint/2010/main" val="3687293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35</a:t>
            </a:fld>
            <a:endParaRPr lang="it-IT"/>
          </a:p>
        </p:txBody>
      </p:sp>
      <p:sp>
        <p:nvSpPr>
          <p:cNvPr id="5" name="Segnaposto data 4">
            <a:extLst>
              <a:ext uri="{FF2B5EF4-FFF2-40B4-BE49-F238E27FC236}">
                <a16:creationId xmlns:a16="http://schemas.microsoft.com/office/drawing/2014/main" id="{7500B063-79A9-468F-823E-77F57DA413CF}"/>
              </a:ext>
            </a:extLst>
          </p:cNvPr>
          <p:cNvSpPr>
            <a:spLocks noGrp="1"/>
          </p:cNvSpPr>
          <p:nvPr>
            <p:ph type="dt" idx="1"/>
          </p:nvPr>
        </p:nvSpPr>
        <p:spPr/>
        <p:txBody>
          <a:bodyPr/>
          <a:lstStyle/>
          <a:p>
            <a:fld id="{3991AF40-70CE-4D92-97CC-58A90BF5BF26}" type="datetime1">
              <a:rPr lang="it-IT" smtClean="0"/>
              <a:t>21/12/2020</a:t>
            </a:fld>
            <a:endParaRPr lang="it-IT"/>
          </a:p>
        </p:txBody>
      </p:sp>
    </p:spTree>
    <p:extLst>
      <p:ext uri="{BB962C8B-B14F-4D97-AF65-F5344CB8AC3E}">
        <p14:creationId xmlns:p14="http://schemas.microsoft.com/office/powerpoint/2010/main" val="4168469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38</a:t>
            </a:fld>
            <a:endParaRPr lang="it-IT"/>
          </a:p>
        </p:txBody>
      </p:sp>
      <p:sp>
        <p:nvSpPr>
          <p:cNvPr id="5" name="Segnaposto data 4">
            <a:extLst>
              <a:ext uri="{FF2B5EF4-FFF2-40B4-BE49-F238E27FC236}">
                <a16:creationId xmlns:a16="http://schemas.microsoft.com/office/drawing/2014/main" id="{99275556-556A-49DF-ADC9-574D5B552C29}"/>
              </a:ext>
            </a:extLst>
          </p:cNvPr>
          <p:cNvSpPr>
            <a:spLocks noGrp="1"/>
          </p:cNvSpPr>
          <p:nvPr>
            <p:ph type="dt" idx="1"/>
          </p:nvPr>
        </p:nvSpPr>
        <p:spPr/>
        <p:txBody>
          <a:bodyPr/>
          <a:lstStyle/>
          <a:p>
            <a:fld id="{15C4B2F5-9B49-47FC-8CF2-B0742961DDB0}" type="datetime1">
              <a:rPr lang="it-IT" smtClean="0"/>
              <a:t>21/12/2020</a:t>
            </a:fld>
            <a:endParaRPr lang="it-IT"/>
          </a:p>
        </p:txBody>
      </p:sp>
    </p:spTree>
    <p:extLst>
      <p:ext uri="{BB962C8B-B14F-4D97-AF65-F5344CB8AC3E}">
        <p14:creationId xmlns:p14="http://schemas.microsoft.com/office/powerpoint/2010/main" val="2987786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err="1">
                <a:latin typeface="CMR10"/>
                <a:ea typeface="Calibri" panose="020F0502020204030204" pitchFamily="34" charset="0"/>
                <a:cs typeface="CMR10"/>
              </a:rPr>
              <a:t>However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more </a:t>
            </a:r>
            <a:r>
              <a:rPr lang="it-IT" sz="2000" dirty="0" err="1">
                <a:latin typeface="CMR10"/>
                <a:ea typeface="Calibri" panose="020F0502020204030204" pitchFamily="34" charset="0"/>
                <a:cs typeface="CMR10"/>
              </a:rPr>
              <a:t>important</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understand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reguards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formulation</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In </a:t>
            </a:r>
            <a:r>
              <a:rPr lang="it-IT" sz="2000" dirty="0" err="1">
                <a:latin typeface="CMR10"/>
                <a:ea typeface="Calibri" panose="020F0502020204030204" pitchFamily="34" charset="0"/>
                <a:cs typeface="CMR10"/>
              </a:rPr>
              <a:t>fact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Eq</a:t>
            </a:r>
            <a:r>
              <a:rPr lang="it-IT" sz="2000" dirty="0">
                <a:latin typeface="CMR10"/>
                <a:ea typeface="Calibri" panose="020F0502020204030204" pitchFamily="34" charset="0"/>
                <a:cs typeface="CMR10"/>
              </a:rPr>
              <a:t>. (1)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build on </a:t>
            </a:r>
            <a:r>
              <a:rPr lang="it-IT" sz="2000" dirty="0" err="1">
                <a:latin typeface="CMR10"/>
                <a:ea typeface="Calibri" panose="020F0502020204030204" pitchFamily="34" charset="0"/>
                <a:cs typeface="CMR10"/>
              </a:rPr>
              <a:t>four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distinct</a:t>
            </a:r>
            <a:r>
              <a:rPr lang="it-IT" sz="2000" dirty="0">
                <a:latin typeface="CMR10"/>
                <a:ea typeface="Calibri" panose="020F0502020204030204" pitchFamily="34" charset="0"/>
                <a:cs typeface="CMR10"/>
              </a:rPr>
              <a:t> stages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can be </a:t>
            </a:r>
            <a:r>
              <a:rPr lang="it-IT" sz="2000" dirty="0" err="1">
                <a:latin typeface="CMR10"/>
                <a:ea typeface="Calibri" panose="020F0502020204030204" pitchFamily="34" charset="0"/>
                <a:cs typeface="CMR10"/>
              </a:rPr>
              <a:t>considered</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evaluated</a:t>
            </a:r>
            <a:r>
              <a:rPr lang="it-IT" sz="2000" dirty="0">
                <a:latin typeface="CMR10"/>
                <a:ea typeface="Calibri" panose="020F0502020204030204" pitchFamily="34" charset="0"/>
                <a:cs typeface="CMR10"/>
              </a:rPr>
              <a:t> alone.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first stage/step </a:t>
            </a:r>
            <a:r>
              <a:rPr lang="it-IT" sz="2000" dirty="0" err="1">
                <a:latin typeface="CMR10"/>
                <a:ea typeface="Calibri" panose="020F0502020204030204" pitchFamily="34" charset="0"/>
                <a:cs typeface="CMR10"/>
              </a:rPr>
              <a:t>reguards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romanLcPeriod"/>
            </a:pPr>
            <a:r>
              <a:rPr lang="it-IT" sz="2000" dirty="0">
                <a:latin typeface="CMR10"/>
                <a:ea typeface="Calibri" panose="020F0502020204030204" pitchFamily="34" charset="0"/>
                <a:cs typeface="CMR10"/>
              </a:rPr>
              <a:t>hazard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evaluates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mean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annual</a:t>
            </a:r>
            <a:r>
              <a:rPr lang="it-IT" sz="2000" dirty="0">
                <a:latin typeface="CMR10"/>
                <a:ea typeface="Calibri" panose="020F0502020204030204" pitchFamily="34" charset="0"/>
                <a:cs typeface="CMR10"/>
              </a:rPr>
              <a:t> rate of </a:t>
            </a:r>
            <a:r>
              <a:rPr lang="it-IT" sz="2000" dirty="0" err="1">
                <a:latin typeface="CMR10"/>
                <a:ea typeface="Calibri" panose="020F0502020204030204" pitchFamily="34" charset="0"/>
                <a:cs typeface="CMR10"/>
              </a:rPr>
              <a:t>exceedance</a:t>
            </a:r>
            <a:r>
              <a:rPr lang="it-IT" sz="2000" dirty="0">
                <a:latin typeface="CMR10"/>
                <a:ea typeface="Calibri" panose="020F0502020204030204" pitchFamily="34" charset="0"/>
                <a:cs typeface="CMR10"/>
              </a:rPr>
              <a:t> of the IM,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the facility site.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romanLcPeriod"/>
            </a:pP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engineer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creates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model of the system, </a:t>
            </a:r>
            <a:r>
              <a:rPr lang="it-IT" sz="2000" dirty="0" err="1">
                <a:latin typeface="CMR10"/>
                <a:ea typeface="Calibri" panose="020F0502020204030204" pitchFamily="34" charset="0"/>
                <a:cs typeface="CMR10"/>
              </a:rPr>
              <a:t>where</a:t>
            </a:r>
            <a:r>
              <a:rPr lang="it-IT" sz="2000" dirty="0">
                <a:latin typeface="CMR10"/>
                <a:ea typeface="Calibri" panose="020F0502020204030204" pitchFamily="34" charset="0"/>
                <a:cs typeface="CMR10"/>
              </a:rPr>
              <a:t> the input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derived</a:t>
            </a:r>
            <a:r>
              <a:rPr lang="it-IT" sz="2000" dirty="0">
                <a:latin typeface="CMR10"/>
                <a:ea typeface="Calibri" panose="020F0502020204030204" pitchFamily="34" charset="0"/>
                <a:cs typeface="CMR10"/>
              </a:rPr>
              <a:t> from the hazard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and the output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computed</a:t>
            </a:r>
            <a:r>
              <a:rPr lang="it-IT" sz="2000" dirty="0">
                <a:latin typeface="CMR10"/>
                <a:ea typeface="Calibri" panose="020F0502020204030204" pitchFamily="34" charset="0"/>
                <a:cs typeface="CMR10"/>
              </a:rPr>
              <a:t> via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romanLcPeriod"/>
            </a:pP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evaluates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relationship</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between</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EDP(i.e. the output of </a:t>
            </a:r>
            <a:r>
              <a:rPr lang="it-IT" sz="2000" dirty="0" err="1">
                <a:latin typeface="CMMI10"/>
                <a:ea typeface="Calibri" panose="020F0502020204030204" pitchFamily="34" charset="0"/>
                <a:cs typeface="CMMI10"/>
              </a:rPr>
              <a:t>fragility</a:t>
            </a:r>
            <a:r>
              <a:rPr lang="it-IT" sz="2000" dirty="0">
                <a:latin typeface="CMMI10"/>
                <a:ea typeface="Calibri" panose="020F0502020204030204" pitchFamily="34" charset="0"/>
                <a:cs typeface="CMMI10"/>
              </a:rPr>
              <a:t> </a:t>
            </a:r>
            <a:r>
              <a:rPr lang="it-IT" sz="2000" dirty="0" err="1">
                <a:latin typeface="CMMI10"/>
                <a:ea typeface="Calibri" panose="020F0502020204030204" pitchFamily="34" charset="0"/>
                <a:cs typeface="CMMI10"/>
              </a:rPr>
              <a:t>analysis</a:t>
            </a:r>
            <a:r>
              <a:rPr lang="it-IT" sz="2000" dirty="0">
                <a:latin typeface="CMMI10"/>
                <a:ea typeface="Calibri" panose="020F0502020204030204" pitchFamily="34" charset="0"/>
                <a:cs typeface="CMMI10"/>
              </a:rPr>
              <a:t>) </a:t>
            </a:r>
            <a:r>
              <a:rPr lang="it-IT" sz="2000" dirty="0">
                <a:latin typeface="CMR10"/>
                <a:ea typeface="Calibri" panose="020F0502020204030204" pitchFamily="34" charset="0"/>
                <a:cs typeface="CMR10"/>
              </a:rPr>
              <a:t>and </a:t>
            </a:r>
            <a:r>
              <a:rPr lang="it-IT" sz="2000" dirty="0">
                <a:latin typeface="CMMI10"/>
                <a:ea typeface="Calibri" panose="020F0502020204030204" pitchFamily="34" charset="0"/>
                <a:cs typeface="CMMI10"/>
              </a:rPr>
              <a:t>DM </a:t>
            </a:r>
            <a:r>
              <a:rPr lang="it-IT" sz="2000" dirty="0" err="1">
                <a:latin typeface="CMMI10"/>
                <a:ea typeface="Calibri" panose="020F0502020204030204" pitchFamily="34" charset="0"/>
                <a:cs typeface="CMMI10"/>
              </a:rPr>
              <a:t>damage</a:t>
            </a:r>
            <a:r>
              <a:rPr lang="it-IT" sz="2000" dirty="0">
                <a:latin typeface="CMMI10"/>
                <a:ea typeface="Calibri" panose="020F0502020204030204" pitchFamily="34" charset="0"/>
                <a:cs typeface="CMMI10"/>
              </a:rPr>
              <a:t> </a:t>
            </a:r>
            <a:r>
              <a:rPr lang="it-IT" sz="2000" dirty="0" err="1">
                <a:latin typeface="CMMI10"/>
                <a:ea typeface="Calibri" panose="020F0502020204030204" pitchFamily="34" charset="0"/>
                <a:cs typeface="CMMI10"/>
              </a:rPr>
              <a:t>measure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spcAft>
                <a:spcPts val="867"/>
              </a:spcAft>
              <a:buFont typeface="+mj-lt"/>
              <a:buAutoNum type="romanLcPeriod"/>
            </a:pPr>
            <a:r>
              <a:rPr lang="it-IT" sz="2000" dirty="0" err="1">
                <a:latin typeface="CMR10"/>
                <a:ea typeface="Calibri" panose="020F0502020204030204" pitchFamily="34" charset="0"/>
                <a:cs typeface="CMR10"/>
              </a:rPr>
              <a:t>loss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yellow</a:t>
            </a:r>
            <a:r>
              <a:rPr lang="it-IT" sz="2000" dirty="0">
                <a:latin typeface="CMR10"/>
                <a:ea typeface="Calibri" panose="020F0502020204030204" pitchFamily="34" charset="0"/>
                <a:cs typeface="CMR10"/>
              </a:rPr>
              <a:t> one) </a:t>
            </a:r>
            <a:r>
              <a:rPr lang="it-IT" sz="2000" dirty="0" err="1">
                <a:latin typeface="CMR10"/>
                <a:ea typeface="Calibri" panose="020F0502020204030204" pitchFamily="34" charset="0"/>
                <a:cs typeface="CMR10"/>
              </a:rPr>
              <a:t>decision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performance of the facility in </a:t>
            </a:r>
            <a:r>
              <a:rPr lang="it-IT" sz="2000" dirty="0" err="1">
                <a:latin typeface="CMR10"/>
                <a:ea typeface="Calibri" panose="020F0502020204030204" pitchFamily="34" charset="0"/>
                <a:cs typeface="CMR10"/>
              </a:rPr>
              <a:t>terms</a:t>
            </a:r>
            <a:r>
              <a:rPr lang="it-IT" sz="2000" dirty="0">
                <a:latin typeface="CMR10"/>
                <a:ea typeface="Calibri" panose="020F0502020204030204" pitchFamily="34" charset="0"/>
                <a:cs typeface="CMR10"/>
              </a:rPr>
              <a:t> of the stakeholder </a:t>
            </a:r>
            <a:r>
              <a:rPr lang="it-IT" sz="2000" dirty="0" err="1">
                <a:latin typeface="CMR10"/>
                <a:ea typeface="Calibri" panose="020F0502020204030204" pitchFamily="34" charset="0"/>
                <a:cs typeface="CMR10"/>
              </a:rPr>
              <a:t>interest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a:t>
            </a:fld>
            <a:endParaRPr lang="it-IT"/>
          </a:p>
        </p:txBody>
      </p:sp>
      <p:sp>
        <p:nvSpPr>
          <p:cNvPr id="5" name="Segnaposto data 4">
            <a:extLst>
              <a:ext uri="{FF2B5EF4-FFF2-40B4-BE49-F238E27FC236}">
                <a16:creationId xmlns:a16="http://schemas.microsoft.com/office/drawing/2014/main" id="{38E3402B-66A6-43D7-BCDF-F1350A159105}"/>
              </a:ext>
            </a:extLst>
          </p:cNvPr>
          <p:cNvSpPr>
            <a:spLocks noGrp="1"/>
          </p:cNvSpPr>
          <p:nvPr>
            <p:ph type="dt" idx="1"/>
          </p:nvPr>
        </p:nvSpPr>
        <p:spPr/>
        <p:txBody>
          <a:bodyPr/>
          <a:lstStyle/>
          <a:p>
            <a:fld id="{F3E616F0-ECBF-4D81-8E3C-A1E7B0521A97}" type="datetime1">
              <a:rPr lang="it-IT" smtClean="0"/>
              <a:t>21/12/2020</a:t>
            </a:fld>
            <a:endParaRPr lang="it-IT"/>
          </a:p>
        </p:txBody>
      </p:sp>
    </p:spTree>
    <p:extLst>
      <p:ext uri="{BB962C8B-B14F-4D97-AF65-F5344CB8AC3E}">
        <p14:creationId xmlns:p14="http://schemas.microsoft.com/office/powerpoint/2010/main" val="168555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Here’s who is who. But what is again more important to understand is that </a:t>
            </a:r>
            <a:r>
              <a:rPr lang="en-US" sz="2000" dirty="0">
                <a:latin typeface="Calibri" panose="020F0502020204030204" pitchFamily="34" charset="0"/>
                <a:ea typeface="Calibri" panose="020F0502020204030204" pitchFamily="34" charset="0"/>
                <a:cs typeface="Times New Roman" panose="02020603050405020304" pitchFamily="18" charset="0"/>
              </a:rPr>
              <a:t>Each arrow represents a model. For example, a simulation model provides the EDP for a given IM,</a:t>
            </a:r>
          </a:p>
          <a:p>
            <a:pPr defTabSz="990752">
              <a:defRPr/>
            </a:pPr>
            <a:r>
              <a:rPr lang="en-US" sz="2000" dirty="0">
                <a:latin typeface="Calibri" panose="020F0502020204030204" pitchFamily="34" charset="0"/>
                <a:ea typeface="Calibri" panose="020F0502020204030204" pitchFamily="34" charset="0"/>
                <a:cs typeface="Times New Roman" panose="02020603050405020304" pitchFamily="18" charset="0"/>
              </a:rPr>
              <a:t>and a damage model provides the DM for a given EDP. Independence is assumed for quantities</a:t>
            </a:r>
          </a:p>
          <a:p>
            <a:pPr defTabSz="990752">
              <a:defRPr/>
            </a:pPr>
            <a:r>
              <a:rPr lang="en-US" sz="2000" dirty="0">
                <a:latin typeface="Calibri" panose="020F0502020204030204" pitchFamily="34" charset="0"/>
                <a:ea typeface="Calibri" panose="020F0502020204030204" pitchFamily="34" charset="0"/>
                <a:cs typeface="Times New Roman" panose="02020603050405020304" pitchFamily="18" charset="0"/>
              </a:rPr>
              <a:t>that are not directly linked by a model. For instance, given the EDP, the DM are assumed to be</a:t>
            </a:r>
          </a:p>
          <a:p>
            <a:pPr defTabSz="990752">
              <a:defRPr/>
            </a:pPr>
            <a:r>
              <a:rPr lang="en-US" sz="2000" dirty="0">
                <a:latin typeface="Calibri" panose="020F0502020204030204" pitchFamily="34" charset="0"/>
                <a:ea typeface="Calibri" panose="020F0502020204030204" pitchFamily="34" charset="0"/>
                <a:cs typeface="Times New Roman" panose="02020603050405020304" pitchFamily="18" charset="0"/>
              </a:rPr>
              <a:t>independent of the IM.</a:t>
            </a:r>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5</a:t>
            </a:fld>
            <a:endParaRPr lang="it-IT"/>
          </a:p>
        </p:txBody>
      </p:sp>
      <p:sp>
        <p:nvSpPr>
          <p:cNvPr id="5" name="Segnaposto data 4">
            <a:extLst>
              <a:ext uri="{FF2B5EF4-FFF2-40B4-BE49-F238E27FC236}">
                <a16:creationId xmlns:a16="http://schemas.microsoft.com/office/drawing/2014/main" id="{3DD2AEB0-683D-4190-B31D-2785C337E4BB}"/>
              </a:ext>
            </a:extLst>
          </p:cNvPr>
          <p:cNvSpPr>
            <a:spLocks noGrp="1"/>
          </p:cNvSpPr>
          <p:nvPr>
            <p:ph type="dt" idx="1"/>
          </p:nvPr>
        </p:nvSpPr>
        <p:spPr/>
        <p:txBody>
          <a:bodyPr/>
          <a:lstStyle/>
          <a:p>
            <a:fld id="{3C921940-5D72-4B9C-959C-6ECD0EE59AB4}" type="datetime1">
              <a:rPr lang="it-IT" smtClean="0"/>
              <a:t>21/12/2020</a:t>
            </a:fld>
            <a:endParaRPr lang="it-IT"/>
          </a:p>
        </p:txBody>
      </p:sp>
    </p:spTree>
    <p:extLst>
      <p:ext uri="{BB962C8B-B14F-4D97-AF65-F5344CB8AC3E}">
        <p14:creationId xmlns:p14="http://schemas.microsoft.com/office/powerpoint/2010/main" val="2330306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So, the first step of PBEE is SHA, that represent the basis for many earthquake design codes practices and for seismic risk analysis of civil systems. </a:t>
            </a:r>
            <a:r>
              <a:rPr lang="it-IT" sz="2000" dirty="0" err="1">
                <a:latin typeface="CMR10"/>
                <a:ea typeface="Calibri" panose="020F0502020204030204" pitchFamily="34" charset="0"/>
                <a:cs typeface="CMR10"/>
              </a:rPr>
              <a:t>Reliable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estimates</a:t>
            </a:r>
            <a:r>
              <a:rPr lang="it-IT" sz="2000" dirty="0">
                <a:latin typeface="CMR10"/>
                <a:ea typeface="Calibri" panose="020F0502020204030204" pitchFamily="34" charset="0"/>
                <a:cs typeface="CMR10"/>
              </a:rPr>
              <a:t> of a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are </a:t>
            </a:r>
            <a:r>
              <a:rPr lang="it-IT" sz="2000" dirty="0" err="1">
                <a:latin typeface="CMR10"/>
                <a:ea typeface="Calibri" panose="020F0502020204030204" pitchFamily="34" charset="0"/>
                <a:cs typeface="CMR10"/>
              </a:rPr>
              <a:t>paramounts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minimize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loss</a:t>
            </a:r>
            <a:r>
              <a:rPr lang="it-IT" sz="2000" dirty="0">
                <a:latin typeface="CMR10"/>
                <a:ea typeface="Calibri" panose="020F0502020204030204" pitchFamily="34" charset="0"/>
                <a:cs typeface="CMR10"/>
              </a:rPr>
              <a:t> of life, </a:t>
            </a:r>
            <a:r>
              <a:rPr lang="it-IT" sz="2000" dirty="0" err="1">
                <a:latin typeface="CMR10"/>
                <a:ea typeface="Calibri" panose="020F0502020204030204" pitchFamily="34" charset="0"/>
                <a:cs typeface="CMR10"/>
              </a:rPr>
              <a:t>property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and social and </a:t>
            </a:r>
            <a:r>
              <a:rPr lang="it-IT" sz="2000" dirty="0" err="1">
                <a:latin typeface="CMR10"/>
                <a:ea typeface="Calibri" panose="020F0502020204030204" pitchFamily="34" charset="0"/>
                <a:cs typeface="CMR10"/>
              </a:rPr>
              <a:t>economic</a:t>
            </a:r>
            <a:r>
              <a:rPr lang="it-IT" sz="2000" dirty="0">
                <a:latin typeface="CMR10"/>
                <a:ea typeface="Calibri" panose="020F0502020204030204" pitchFamily="34" charset="0"/>
                <a:cs typeface="CMR10"/>
              </a:rPr>
              <a:t> disruption.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6</a:t>
            </a:fld>
            <a:endParaRPr lang="it-IT"/>
          </a:p>
        </p:txBody>
      </p:sp>
      <p:sp>
        <p:nvSpPr>
          <p:cNvPr id="5" name="Segnaposto data 4">
            <a:extLst>
              <a:ext uri="{FF2B5EF4-FFF2-40B4-BE49-F238E27FC236}">
                <a16:creationId xmlns:a16="http://schemas.microsoft.com/office/drawing/2014/main" id="{CBBA3FA2-9301-4EE3-9CBC-8DDBAD4AE332}"/>
              </a:ext>
            </a:extLst>
          </p:cNvPr>
          <p:cNvSpPr>
            <a:spLocks noGrp="1"/>
          </p:cNvSpPr>
          <p:nvPr>
            <p:ph type="dt" idx="1"/>
          </p:nvPr>
        </p:nvSpPr>
        <p:spPr/>
        <p:txBody>
          <a:bodyPr/>
          <a:lstStyle/>
          <a:p>
            <a:fld id="{B5295A27-AEDA-482F-A6E6-984B6035FA82}" type="datetime1">
              <a:rPr lang="it-IT" smtClean="0"/>
              <a:t>21/12/2020</a:t>
            </a:fld>
            <a:endParaRPr lang="it-IT"/>
          </a:p>
        </p:txBody>
      </p:sp>
    </p:spTree>
    <p:extLst>
      <p:ext uri="{BB962C8B-B14F-4D97-AF65-F5344CB8AC3E}">
        <p14:creationId xmlns:p14="http://schemas.microsoft.com/office/powerpoint/2010/main" val="1576376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So here are reported the solution we can obtain by running the provided code in </a:t>
                </a:r>
                <a:r>
                  <a:rPr lang="en-GB" sz="2000" dirty="0" err="1">
                    <a:latin typeface="Calibri" panose="020F0502020204030204" pitchFamily="34" charset="0"/>
                    <a:ea typeface="Calibri" panose="020F0502020204030204" pitchFamily="34" charset="0"/>
                    <a:cs typeface="Times New Roman" panose="02020603050405020304" pitchFamily="18" charset="0"/>
                  </a:rPr>
                  <a:t>matlab</a:t>
                </a:r>
                <a:r>
                  <a:rPr lang="en-GB" sz="2000" dirty="0">
                    <a:latin typeface="Calibri" panose="020F0502020204030204" pitchFamily="34" charset="0"/>
                    <a:ea typeface="Calibri" panose="020F0502020204030204" pitchFamily="34" charset="0"/>
                    <a:cs typeface="Times New Roman" panose="02020603050405020304" pitchFamily="18" charset="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7</a:t>
            </a:fld>
            <a:endParaRPr lang="it-IT"/>
          </a:p>
        </p:txBody>
      </p:sp>
      <p:sp>
        <p:nvSpPr>
          <p:cNvPr id="5" name="Segnaposto data 4">
            <a:extLst>
              <a:ext uri="{FF2B5EF4-FFF2-40B4-BE49-F238E27FC236}">
                <a16:creationId xmlns:a16="http://schemas.microsoft.com/office/drawing/2014/main" id="{CEBEEA55-7FB0-4358-9287-B00FC879A8A4}"/>
              </a:ext>
            </a:extLst>
          </p:cNvPr>
          <p:cNvSpPr>
            <a:spLocks noGrp="1"/>
          </p:cNvSpPr>
          <p:nvPr>
            <p:ph type="dt" idx="1"/>
          </p:nvPr>
        </p:nvSpPr>
        <p:spPr/>
        <p:txBody>
          <a:bodyPr/>
          <a:lstStyle/>
          <a:p>
            <a:fld id="{E43A2AA3-7370-4E48-AA47-F8AC024ABC9F}" type="datetime1">
              <a:rPr lang="it-IT" smtClean="0"/>
              <a:t>21/12/2020</a:t>
            </a:fld>
            <a:endParaRPr lang="it-IT"/>
          </a:p>
        </p:txBody>
      </p:sp>
    </p:spTree>
    <p:extLst>
      <p:ext uri="{BB962C8B-B14F-4D97-AF65-F5344CB8AC3E}">
        <p14:creationId xmlns:p14="http://schemas.microsoft.com/office/powerpoint/2010/main" val="409635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defTabSz="990752">
                  <a:defRPr/>
                </a:pPr>
                <a14:m>
                  <m:oMathPara xmlns:m="http://schemas.openxmlformats.org/officeDocument/2006/math">
                    <m:oMathParaPr>
                      <m:jc m:val="centerGroup"/>
                    </m:oMathParaPr>
                    <m:oMath xmlns:m="http://schemas.openxmlformats.org/officeDocument/2006/math">
                      <m:r>
                        <m:rPr>
                          <m:sty m:val="p"/>
                        </m:rPr>
                        <a:rPr lang="it-IT" b="0" i="1" smtClean="0">
                          <a:latin typeface="Cambria Math" panose="02040503050406030204" pitchFamily="18" charset="0"/>
                        </a:rPr>
                        <m:t>λ</m:t>
                      </m:r>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8</a:t>
            </a:fld>
            <a:endParaRPr lang="it-IT"/>
          </a:p>
        </p:txBody>
      </p:sp>
      <p:sp>
        <p:nvSpPr>
          <p:cNvPr id="5" name="Segnaposto data 4">
            <a:extLst>
              <a:ext uri="{FF2B5EF4-FFF2-40B4-BE49-F238E27FC236}">
                <a16:creationId xmlns:a16="http://schemas.microsoft.com/office/drawing/2014/main" id="{8C46172B-220F-447D-BF43-22ED562703C5}"/>
              </a:ext>
            </a:extLst>
          </p:cNvPr>
          <p:cNvSpPr>
            <a:spLocks noGrp="1"/>
          </p:cNvSpPr>
          <p:nvPr>
            <p:ph type="dt" idx="1"/>
          </p:nvPr>
        </p:nvSpPr>
        <p:spPr/>
        <p:txBody>
          <a:bodyPr/>
          <a:lstStyle/>
          <a:p>
            <a:fld id="{E2CA84C2-E339-4000-B750-C22C47E95A5B}" type="datetime1">
              <a:rPr lang="it-IT" smtClean="0"/>
              <a:t>21/12/2020</a:t>
            </a:fld>
            <a:endParaRPr lang="it-IT"/>
          </a:p>
        </p:txBody>
      </p:sp>
    </p:spTree>
    <p:extLst>
      <p:ext uri="{BB962C8B-B14F-4D97-AF65-F5344CB8AC3E}">
        <p14:creationId xmlns:p14="http://schemas.microsoft.com/office/powerpoint/2010/main" val="201809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Welcome back. Let’s focus now on the fragility analysis.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9</a:t>
            </a:fld>
            <a:endParaRPr lang="it-IT"/>
          </a:p>
        </p:txBody>
      </p:sp>
      <p:sp>
        <p:nvSpPr>
          <p:cNvPr id="5" name="Segnaposto data 4">
            <a:extLst>
              <a:ext uri="{FF2B5EF4-FFF2-40B4-BE49-F238E27FC236}">
                <a16:creationId xmlns:a16="http://schemas.microsoft.com/office/drawing/2014/main" id="{C95FBCB0-EF78-43C7-B847-76736E9D1B9C}"/>
              </a:ext>
            </a:extLst>
          </p:cNvPr>
          <p:cNvSpPr>
            <a:spLocks noGrp="1"/>
          </p:cNvSpPr>
          <p:nvPr>
            <p:ph type="dt" idx="1"/>
          </p:nvPr>
        </p:nvSpPr>
        <p:spPr/>
        <p:txBody>
          <a:bodyPr/>
          <a:lstStyle/>
          <a:p>
            <a:fld id="{3575C225-DF58-45B4-8282-C30FB83B82BC}" type="datetime1">
              <a:rPr lang="it-IT" smtClean="0"/>
              <a:t>21/12/2020</a:t>
            </a:fld>
            <a:endParaRPr lang="it-IT"/>
          </a:p>
        </p:txBody>
      </p:sp>
    </p:spTree>
    <p:extLst>
      <p:ext uri="{BB962C8B-B14F-4D97-AF65-F5344CB8AC3E}">
        <p14:creationId xmlns:p14="http://schemas.microsoft.com/office/powerpoint/2010/main" val="387903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4717F-9A68-4098-B6B7-4E7D0D8254B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B02478B-0B06-4F98-80A0-4E4B41BCDD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6795FB4-6C71-4CEA-A7BB-6D98A8543320}"/>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5" name="Segnaposto piè di pagina 4">
            <a:extLst>
              <a:ext uri="{FF2B5EF4-FFF2-40B4-BE49-F238E27FC236}">
                <a16:creationId xmlns:a16="http://schemas.microsoft.com/office/drawing/2014/main" id="{0F61F871-B183-454F-99AE-5BDA7ED5758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AE16AA4-804A-4C6E-A88A-CCA1539849B3}"/>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351559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C81E73-1E20-4377-A43E-340AB1C636C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53D57C9-3A97-42C0-9D59-543A46D4C61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77EECB-41FA-4F62-9FFD-C7B9E18D4210}"/>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5" name="Segnaposto piè di pagina 4">
            <a:extLst>
              <a:ext uri="{FF2B5EF4-FFF2-40B4-BE49-F238E27FC236}">
                <a16:creationId xmlns:a16="http://schemas.microsoft.com/office/drawing/2014/main" id="{D1063044-1543-4B01-9C55-EBF24B3D4A6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FDD2639-3873-4F89-A575-2C21E083056A}"/>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1946936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6655E7-BC65-457E-A844-6437C7BE9B3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A5A42A5-150F-41AB-B85E-B898D592147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2569F4E-D268-4369-86B2-1FC4BB88C80E}"/>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5" name="Segnaposto piè di pagina 4">
            <a:extLst>
              <a:ext uri="{FF2B5EF4-FFF2-40B4-BE49-F238E27FC236}">
                <a16:creationId xmlns:a16="http://schemas.microsoft.com/office/drawing/2014/main" id="{22700E30-0FA0-4ADB-A96E-898005F6981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553F799-4143-488A-974E-17F9B72B7A26}"/>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2175713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OLO_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A367F15A-D10B-41B8-AB31-D8DF68EB42FB}"/>
              </a:ext>
            </a:extLst>
          </p:cNvPr>
          <p:cNvSpPr>
            <a:spLocks noGrp="1"/>
          </p:cNvSpPr>
          <p:nvPr>
            <p:ph type="pic" sz="quarter" idx="14"/>
          </p:nvPr>
        </p:nvSpPr>
        <p:spPr>
          <a:xfrm>
            <a:off x="0" y="1727199"/>
            <a:ext cx="12192000" cy="1980000"/>
          </a:xfrm>
          <a:prstGeom prst="rect">
            <a:avLst/>
          </a:prstGeom>
        </p:spPr>
        <p:txBody>
          <a:bodyPr anchor="ctr" anchorCtr="1"/>
          <a:lstStyle>
            <a:lvl1pPr marL="0" indent="0">
              <a:buFontTx/>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5" name="Segnaposto testo 4">
            <a:extLst>
              <a:ext uri="{FF2B5EF4-FFF2-40B4-BE49-F238E27FC236}">
                <a16:creationId xmlns:a16="http://schemas.microsoft.com/office/drawing/2014/main" id="{4F586515-88ED-46D4-9BC0-AFD737E0F3C4}"/>
              </a:ext>
            </a:extLst>
          </p:cNvPr>
          <p:cNvSpPr>
            <a:spLocks noGrp="1"/>
          </p:cNvSpPr>
          <p:nvPr>
            <p:ph type="body" sz="quarter" idx="10"/>
          </p:nvPr>
        </p:nvSpPr>
        <p:spPr>
          <a:xfrm>
            <a:off x="0" y="4468960"/>
            <a:ext cx="8769926" cy="671208"/>
          </a:xfrm>
          <a:prstGeom prst="rect">
            <a:avLst/>
          </a:prstGeom>
          <a:noFill/>
          <a:ln>
            <a:noFill/>
          </a:ln>
        </p:spPr>
        <p:txBody>
          <a:bodyPr anchor="b" anchorCtr="0"/>
          <a:lstStyle>
            <a:lvl1pPr marL="722313" indent="0">
              <a:buNone/>
              <a:defRPr sz="3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6" name="Segnaposto testo 4">
            <a:extLst>
              <a:ext uri="{FF2B5EF4-FFF2-40B4-BE49-F238E27FC236}">
                <a16:creationId xmlns:a16="http://schemas.microsoft.com/office/drawing/2014/main" id="{FC3821EF-61E1-4916-A7B9-DDAE3D8CF9A2}"/>
              </a:ext>
            </a:extLst>
          </p:cNvPr>
          <p:cNvSpPr>
            <a:spLocks noGrp="1"/>
          </p:cNvSpPr>
          <p:nvPr>
            <p:ph type="body" sz="quarter" idx="12"/>
          </p:nvPr>
        </p:nvSpPr>
        <p:spPr>
          <a:xfrm>
            <a:off x="-1" y="5140168"/>
            <a:ext cx="8769927" cy="743175"/>
          </a:xfrm>
          <a:prstGeom prst="rect">
            <a:avLst/>
          </a:prstGeom>
          <a:noFill/>
          <a:ln>
            <a:noFill/>
          </a:ln>
        </p:spPr>
        <p:txBody>
          <a:bodyPr anchor="t" anchorCtr="0"/>
          <a:lstStyle>
            <a:lvl1pPr marL="722313" indent="0">
              <a:buNone/>
              <a:defRPr sz="28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7" name="Segnaposto testo 4">
            <a:extLst>
              <a:ext uri="{FF2B5EF4-FFF2-40B4-BE49-F238E27FC236}">
                <a16:creationId xmlns:a16="http://schemas.microsoft.com/office/drawing/2014/main" id="{0FDE8EB7-C599-47B4-A7A0-68997C834DCE}"/>
              </a:ext>
            </a:extLst>
          </p:cNvPr>
          <p:cNvSpPr>
            <a:spLocks noGrp="1"/>
          </p:cNvSpPr>
          <p:nvPr>
            <p:ph type="body" sz="quarter" idx="13"/>
          </p:nvPr>
        </p:nvSpPr>
        <p:spPr>
          <a:xfrm>
            <a:off x="0" y="5883342"/>
            <a:ext cx="8769926" cy="317335"/>
          </a:xfrm>
          <a:prstGeom prst="rect">
            <a:avLst/>
          </a:prstGeom>
          <a:noFill/>
          <a:ln>
            <a:noFill/>
          </a:ln>
        </p:spPr>
        <p:txBody>
          <a:bodyPr anchor="b" anchorCtr="0"/>
          <a:lstStyle>
            <a:lvl1pPr marL="722313" indent="0">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8" name="Segnaposto testo 4">
            <a:extLst>
              <a:ext uri="{FF2B5EF4-FFF2-40B4-BE49-F238E27FC236}">
                <a16:creationId xmlns:a16="http://schemas.microsoft.com/office/drawing/2014/main" id="{00D955BD-FA77-451F-BE06-81732AF1619B}"/>
              </a:ext>
            </a:extLst>
          </p:cNvPr>
          <p:cNvSpPr>
            <a:spLocks noGrp="1"/>
          </p:cNvSpPr>
          <p:nvPr>
            <p:ph type="body" sz="quarter" idx="15"/>
          </p:nvPr>
        </p:nvSpPr>
        <p:spPr>
          <a:xfrm>
            <a:off x="0" y="6200678"/>
            <a:ext cx="8769926" cy="351277"/>
          </a:xfrm>
          <a:prstGeom prst="rect">
            <a:avLst/>
          </a:prstGeom>
          <a:noFill/>
          <a:ln>
            <a:noFill/>
          </a:ln>
        </p:spPr>
        <p:txBody>
          <a:bodyPr anchor="b" anchorCtr="0"/>
          <a:lstStyle>
            <a:lvl1pPr marL="722313" indent="0" algn="l">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B5D96226-EFFB-417E-A26A-D8B77D5FC112}"/>
              </a:ext>
            </a:extLst>
          </p:cNvPr>
          <p:cNvSpPr>
            <a:spLocks noGrp="1"/>
          </p:cNvSpPr>
          <p:nvPr>
            <p:ph type="sldNum" sz="quarter" idx="16"/>
          </p:nvPr>
        </p:nvSpPr>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3842682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interna_1_fotograf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E76C24CD-A996-4E49-95DC-85887AFC856B}"/>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8" name="Segnaposto testo 7">
            <a:extLst>
              <a:ext uri="{FF2B5EF4-FFF2-40B4-BE49-F238E27FC236}">
                <a16:creationId xmlns:a16="http://schemas.microsoft.com/office/drawing/2014/main" id="{C3D653B7-53E5-40D2-843D-64DCF3E99F9C}"/>
              </a:ext>
            </a:extLst>
          </p:cNvPr>
          <p:cNvSpPr>
            <a:spLocks noGrp="1"/>
          </p:cNvSpPr>
          <p:nvPr>
            <p:ph type="body" sz="quarter" idx="11"/>
          </p:nvPr>
        </p:nvSpPr>
        <p:spPr>
          <a:xfrm>
            <a:off x="741122" y="2052638"/>
            <a:ext cx="6746875"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0" name="Segnaposto testo 9">
            <a:extLst>
              <a:ext uri="{FF2B5EF4-FFF2-40B4-BE49-F238E27FC236}">
                <a16:creationId xmlns:a16="http://schemas.microsoft.com/office/drawing/2014/main" id="{CA7386DB-F485-4A44-A65A-6EDCE82765C1}"/>
              </a:ext>
            </a:extLst>
          </p:cNvPr>
          <p:cNvSpPr>
            <a:spLocks noGrp="1"/>
          </p:cNvSpPr>
          <p:nvPr>
            <p:ph type="body" sz="quarter" idx="12"/>
          </p:nvPr>
        </p:nvSpPr>
        <p:spPr>
          <a:xfrm>
            <a:off x="741123" y="2663825"/>
            <a:ext cx="6746875"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 name="Segnaposto immagine 2">
            <a:extLst>
              <a:ext uri="{FF2B5EF4-FFF2-40B4-BE49-F238E27FC236}">
                <a16:creationId xmlns:a16="http://schemas.microsoft.com/office/drawing/2014/main" id="{FB82E578-81FE-486F-A334-006EE4F34D88}"/>
              </a:ext>
            </a:extLst>
          </p:cNvPr>
          <p:cNvSpPr>
            <a:spLocks noGrp="1"/>
          </p:cNvSpPr>
          <p:nvPr>
            <p:ph type="pic" sz="quarter" idx="13"/>
          </p:nvPr>
        </p:nvSpPr>
        <p:spPr>
          <a:xfrm>
            <a:off x="7724536" y="2052638"/>
            <a:ext cx="3600450" cy="4500561"/>
          </a:xfrm>
          <a:prstGeom prst="rect">
            <a:avLst/>
          </a:prstGeom>
        </p:spPr>
        <p:txBody>
          <a:bodyPr anchor="ctr" anchorCtr="1"/>
          <a:lstStyle>
            <a:lvl1pPr marL="0" indent="0" algn="ctr">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2" name="Segnaposto numero diapositiva 1">
            <a:extLst>
              <a:ext uri="{FF2B5EF4-FFF2-40B4-BE49-F238E27FC236}">
                <a16:creationId xmlns:a16="http://schemas.microsoft.com/office/drawing/2014/main" id="{2901E55B-38D5-4D09-98FE-3E20068316EC}"/>
              </a:ext>
            </a:extLst>
          </p:cNvPr>
          <p:cNvSpPr>
            <a:spLocks noGrp="1"/>
          </p:cNvSpPr>
          <p:nvPr>
            <p:ph type="sldNum" sz="quarter" idx="14"/>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213631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interna_senza_fotograf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testo 7">
            <a:extLst>
              <a:ext uri="{FF2B5EF4-FFF2-40B4-BE49-F238E27FC236}">
                <a16:creationId xmlns:a16="http://schemas.microsoft.com/office/drawing/2014/main" id="{48B5030C-2E21-492F-91CA-9FBD5E21C725}"/>
              </a:ext>
            </a:extLst>
          </p:cNvPr>
          <p:cNvSpPr>
            <a:spLocks noGrp="1"/>
          </p:cNvSpPr>
          <p:nvPr>
            <p:ph type="body" sz="quarter" idx="11"/>
          </p:nvPr>
        </p:nvSpPr>
        <p:spPr>
          <a:xfrm>
            <a:off x="741119" y="2052638"/>
            <a:ext cx="10583863"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9">
            <a:extLst>
              <a:ext uri="{FF2B5EF4-FFF2-40B4-BE49-F238E27FC236}">
                <a16:creationId xmlns:a16="http://schemas.microsoft.com/office/drawing/2014/main" id="{7C4F1306-F248-41DA-9945-E84C3CC44D5F}"/>
              </a:ext>
            </a:extLst>
          </p:cNvPr>
          <p:cNvSpPr>
            <a:spLocks noGrp="1"/>
          </p:cNvSpPr>
          <p:nvPr>
            <p:ph type="body" sz="quarter" idx="12"/>
          </p:nvPr>
        </p:nvSpPr>
        <p:spPr>
          <a:xfrm>
            <a:off x="741122" y="2663825"/>
            <a:ext cx="10583860"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6" name="Segnaposto testo 5">
            <a:extLst>
              <a:ext uri="{FF2B5EF4-FFF2-40B4-BE49-F238E27FC236}">
                <a16:creationId xmlns:a16="http://schemas.microsoft.com/office/drawing/2014/main" id="{E470F01B-BDF9-4A6A-B8A5-C868ACCDE65B}"/>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9ACB18DC-FD31-46B8-A3A0-26F55F19BA2B}"/>
              </a:ext>
            </a:extLst>
          </p:cNvPr>
          <p:cNvSpPr>
            <a:spLocks noGrp="1"/>
          </p:cNvSpPr>
          <p:nvPr>
            <p:ph type="sldNum" sz="quarter" idx="13"/>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1627001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C5B79C-7B5C-4CC4-B2EB-C0ED943EF85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1CFB21D-1371-49FC-B5C5-42000E52E0D2}"/>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1838517-3B45-46CF-8066-5E65D443B5FA}"/>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5" name="Segnaposto piè di pagina 4">
            <a:extLst>
              <a:ext uri="{FF2B5EF4-FFF2-40B4-BE49-F238E27FC236}">
                <a16:creationId xmlns:a16="http://schemas.microsoft.com/office/drawing/2014/main" id="{3B2A5CAB-AE02-49A1-BEAA-B7A2DB4D4D9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D452071-3E2C-4D82-ACB1-B3BAE6B820C0}"/>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293451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207286-E6CE-4A68-8213-837DBB1D90D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D68C504-E344-4155-A1C1-C8556C196F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F990A4D-02B2-4A0A-8060-1596A7D1F38E}"/>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5" name="Segnaposto piè di pagina 4">
            <a:extLst>
              <a:ext uri="{FF2B5EF4-FFF2-40B4-BE49-F238E27FC236}">
                <a16:creationId xmlns:a16="http://schemas.microsoft.com/office/drawing/2014/main" id="{A6C3BD68-ADA6-4014-AF02-B8CF3E9E420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59FBD9F-F064-402C-B11D-10B20AE41262}"/>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2898189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142B51-FF73-4CE1-85DB-00DCB829463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0EC6215-2447-4EF4-87F2-6ACCC5CDD40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1BC23E6-6BF7-4731-8F7E-0AFA3B52FF9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ADA596A-B802-462A-803D-DC745CCEF2CE}"/>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6" name="Segnaposto piè di pagina 5">
            <a:extLst>
              <a:ext uri="{FF2B5EF4-FFF2-40B4-BE49-F238E27FC236}">
                <a16:creationId xmlns:a16="http://schemas.microsoft.com/office/drawing/2014/main" id="{2A1748FC-273E-4067-B092-5D2BFA70C6B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0A44A30-F80B-45FD-865E-F64FDE584B4B}"/>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316935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7CF7A9-8E88-4702-B6BF-6CD50E16321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04B2E22-9A17-4C00-8F48-8A9346D8D1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0B958F9-9EA7-4EF0-9692-118F4B18DF2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F30E5FF-C7BD-448E-8396-8A80FC41B0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B9AFD80-B2EC-4DC1-8BB1-C9BC223E46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1A81D24-AA16-49E9-A3F0-B82526DA9236}"/>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8" name="Segnaposto piè di pagina 7">
            <a:extLst>
              <a:ext uri="{FF2B5EF4-FFF2-40B4-BE49-F238E27FC236}">
                <a16:creationId xmlns:a16="http://schemas.microsoft.com/office/drawing/2014/main" id="{8D5EC670-8508-4916-87C2-FBAEF91D833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D797493-33C6-4CA1-865A-69DF9FC410A7}"/>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1852470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8705B6-68B7-4B9F-A6B2-FF064F00A74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CA91F9-41C2-418E-8F50-F13314060F29}"/>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4" name="Segnaposto piè di pagina 3">
            <a:extLst>
              <a:ext uri="{FF2B5EF4-FFF2-40B4-BE49-F238E27FC236}">
                <a16:creationId xmlns:a16="http://schemas.microsoft.com/office/drawing/2014/main" id="{21336AF3-63CA-47A2-BE3D-FCE173A14BB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19C5501-CBC7-4446-87E2-3D8A560345E4}"/>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2523489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9F0AD47-91A5-4427-80B9-48AF163AE4DA}"/>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3" name="Segnaposto piè di pagina 2">
            <a:extLst>
              <a:ext uri="{FF2B5EF4-FFF2-40B4-BE49-F238E27FC236}">
                <a16:creationId xmlns:a16="http://schemas.microsoft.com/office/drawing/2014/main" id="{5AA38D36-D5DD-4C80-94B7-893027A6E95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1DD8D220-B3C3-4EE3-80DA-2D547E7A3B5D}"/>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2038847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D51F32-22AD-4D34-AA7E-F284FFFE9EE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AC741EC-0D84-4947-950C-E563B1F89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B0C1FAC-D320-443E-A684-2002AB084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DC4A3D2-0C99-4975-B706-B03CDB7A3E15}"/>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6" name="Segnaposto piè di pagina 5">
            <a:extLst>
              <a:ext uri="{FF2B5EF4-FFF2-40B4-BE49-F238E27FC236}">
                <a16:creationId xmlns:a16="http://schemas.microsoft.com/office/drawing/2014/main" id="{D64F9C2A-5CAC-4752-BE71-CCD563B7434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D51748C-80BF-4306-A960-4961734CE91B}"/>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3912630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EB4ED-CE29-4DCE-9DBC-3EF2D449DDC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1710519-ED49-4929-B8F5-3C6CA24A81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208FA21-1249-43B7-86B0-C3AE7ACF8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42CC356-52CA-480B-AE35-E597F5D08F6C}"/>
              </a:ext>
            </a:extLst>
          </p:cNvPr>
          <p:cNvSpPr>
            <a:spLocks noGrp="1"/>
          </p:cNvSpPr>
          <p:nvPr>
            <p:ph type="dt" sz="half" idx="10"/>
          </p:nvPr>
        </p:nvSpPr>
        <p:spPr/>
        <p:txBody>
          <a:bodyPr/>
          <a:lstStyle/>
          <a:p>
            <a:fld id="{E001B62F-0088-41EE-915E-794C0092144B}" type="datetimeFigureOut">
              <a:rPr lang="it-IT" smtClean="0"/>
              <a:t>21/12/2020</a:t>
            </a:fld>
            <a:endParaRPr lang="it-IT"/>
          </a:p>
        </p:txBody>
      </p:sp>
      <p:sp>
        <p:nvSpPr>
          <p:cNvPr id="6" name="Segnaposto piè di pagina 5">
            <a:extLst>
              <a:ext uri="{FF2B5EF4-FFF2-40B4-BE49-F238E27FC236}">
                <a16:creationId xmlns:a16="http://schemas.microsoft.com/office/drawing/2014/main" id="{FD8C4F7F-7F8E-40D2-BDA5-E6CF26C6E77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BEEE555-3F3D-4BD2-BF3E-6C6D7D015CEE}"/>
              </a:ext>
            </a:extLst>
          </p:cNvPr>
          <p:cNvSpPr>
            <a:spLocks noGrp="1"/>
          </p:cNvSpPr>
          <p:nvPr>
            <p:ph type="sldNum" sz="quarter" idx="12"/>
          </p:nvPr>
        </p:nvSpPr>
        <p:spPr/>
        <p:txBody>
          <a:bodyPr/>
          <a:lstStyle/>
          <a:p>
            <a:fld id="{E2B3AFF3-A8DB-4047-ABD5-7135742E16B2}" type="slidenum">
              <a:rPr lang="it-IT" smtClean="0"/>
              <a:t>‹N›</a:t>
            </a:fld>
            <a:endParaRPr lang="it-IT"/>
          </a:p>
        </p:txBody>
      </p:sp>
    </p:spTree>
    <p:extLst>
      <p:ext uri="{BB962C8B-B14F-4D97-AF65-F5344CB8AC3E}">
        <p14:creationId xmlns:p14="http://schemas.microsoft.com/office/powerpoint/2010/main" val="3427538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011FF58-F19C-4674-A3FE-00F559D9E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B05DB01-1484-4093-A1E2-FCE70190B5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AD9EEF8-E2CE-4378-A93C-8E2306BBDF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01B62F-0088-41EE-915E-794C0092144B}" type="datetimeFigureOut">
              <a:rPr lang="it-IT" smtClean="0"/>
              <a:t>21/12/2020</a:t>
            </a:fld>
            <a:endParaRPr lang="it-IT"/>
          </a:p>
        </p:txBody>
      </p:sp>
      <p:sp>
        <p:nvSpPr>
          <p:cNvPr id="5" name="Segnaposto piè di pagina 4">
            <a:extLst>
              <a:ext uri="{FF2B5EF4-FFF2-40B4-BE49-F238E27FC236}">
                <a16:creationId xmlns:a16="http://schemas.microsoft.com/office/drawing/2014/main" id="{3F3D60C6-7192-42EF-B12E-1B672C6E4B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81513D00-D8B1-487D-9444-38FAD4A18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3AFF3-A8DB-4047-ABD5-7135742E16B2}" type="slidenum">
              <a:rPr lang="it-IT" smtClean="0"/>
              <a:t>‹N›</a:t>
            </a:fld>
            <a:endParaRPr lang="it-IT"/>
          </a:p>
        </p:txBody>
      </p:sp>
    </p:spTree>
    <p:extLst>
      <p:ext uri="{BB962C8B-B14F-4D97-AF65-F5344CB8AC3E}">
        <p14:creationId xmlns:p14="http://schemas.microsoft.com/office/powerpoint/2010/main" val="3071049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github.com/kia13nn/ISPS.git" TargetMode="Externa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image" Target="../media/image20.png"/><Relationship Id="rId2" Type="http://schemas.openxmlformats.org/officeDocument/2006/relationships/notesSlide" Target="../notesSlides/notesSlide10.xml"/><Relationship Id="rId16"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diagramColors" Target="../diagrams/colors5.xml"/><Relationship Id="rId5" Type="http://schemas.openxmlformats.org/officeDocument/2006/relationships/diagramQuickStyle" Target="../diagrams/quickStyle2.xml"/><Relationship Id="rId15" Type="http://schemas.openxmlformats.org/officeDocument/2006/relationships/image" Target="../media/image23.png"/><Relationship Id="rId10" Type="http://schemas.openxmlformats.org/officeDocument/2006/relationships/diagramQuickStyle" Target="../diagrams/quickStyle5.xml"/><Relationship Id="rId4" Type="http://schemas.openxmlformats.org/officeDocument/2006/relationships/diagramLayout" Target="../diagrams/layout2.xml"/><Relationship Id="rId9" Type="http://schemas.openxmlformats.org/officeDocument/2006/relationships/diagramLayout" Target="../diagrams/layout5.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11.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10" Type="http://schemas.openxmlformats.org/officeDocument/2006/relationships/image" Target="../media/image14.png"/><Relationship Id="rId4" Type="http://schemas.openxmlformats.org/officeDocument/2006/relationships/hyperlink" Target="mailto:chiara.nardin@unitn.it?subject=SPIF%20Presentation%20-%20Ph.D.%20Candidate%20Nardin" TargetMode="External"/><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91.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mailto:chiara.nardin@unitn.it?subject=SPIF%20Presentation%20-%20Ph.D.%20Candidate%20Nardi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700.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73.png"/><Relationship Id="rId12"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72.png"/><Relationship Id="rId11" Type="http://schemas.openxmlformats.org/officeDocument/2006/relationships/image" Target="../media/image28.png"/><Relationship Id="rId10" Type="http://schemas.openxmlformats.org/officeDocument/2006/relationships/image" Target="../media/image27.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80.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83.png"/><Relationship Id="rId10" Type="http://schemas.openxmlformats.org/officeDocument/2006/relationships/image" Target="../media/image36.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github.com/kia13nn/ISPS.gi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hyperlink" Target="mailto:chiara.nardin@unitn.it?subject=SPIF%20Presentation%20-%20Ph.D.%20Candidate%20Nardi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mailto:chiara.nardin@unitn.it?subject=SPIF%20Presentation%20-%20Ph.D.%20Candidate%20Nardin"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hyperlink" Target="mailto:chiara.nardin@unitn.it?subject=SPIF%20Presentation%20-%20Ph.D.%20Candidate%20Nardin"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14.xml"/><Relationship Id="rId5" Type="http://schemas.openxmlformats.org/officeDocument/2006/relationships/image" Target="../media/image69.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s://github.com/kia13nn/ISPS.gi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hyperlink" Target="http://zonesismiche.mi.ingv.it/" TargetMode="Externa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https://github.com/kia13nn/ISPS.git" TargetMode="Externa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7.png"/><Relationship Id="rId1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png"/><Relationship Id="rId17" Type="http://schemas.openxmlformats.org/officeDocument/2006/relationships/image" Target="../media/image6.png"/><Relationship Id="rId2" Type="http://schemas.openxmlformats.org/officeDocument/2006/relationships/notesSlide" Target="../notesSlides/notesSlide4.xml"/><Relationship Id="rId16"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diagramColors" Target="../diagrams/colors10.xml"/><Relationship Id="rId5" Type="http://schemas.openxmlformats.org/officeDocument/2006/relationships/diagramQuickStyle" Target="../diagrams/quickStyle1.xml"/><Relationship Id="rId15" Type="http://schemas.openxmlformats.org/officeDocument/2006/relationships/image" Target="../media/image19.png"/><Relationship Id="rId10" Type="http://schemas.openxmlformats.org/officeDocument/2006/relationships/diagramQuickStyle" Target="../diagrams/quickStyle10.xml"/><Relationship Id="rId4" Type="http://schemas.openxmlformats.org/officeDocument/2006/relationships/diagramLayout" Target="../diagrams/layout1.xml"/><Relationship Id="rId9" Type="http://schemas.openxmlformats.org/officeDocument/2006/relationships/diagramLayout" Target="../diagrams/layout10.xml"/><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0.png"/></Relationships>
</file>

<file path=ppt/slides/_rels/slide6.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github.com/kia13nn/ISPS.gi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mailto:chiara.nardin@unitn.it?subject=SPIF%20Presentation%20-%20Ph.D.%20Candidate%20Nard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github.com/kia13nn/ISPS.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Introduction</a:t>
            </a:r>
            <a:endParaRPr lang="it-IT" dirty="0">
              <a:latin typeface="Adobe Caslon Pro"/>
            </a:endParaRP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Performance Based Earthquake Engineering</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2" name="Segnaposto testo 7">
            <a:extLst>
              <a:ext uri="{FF2B5EF4-FFF2-40B4-BE49-F238E27FC236}">
                <a16:creationId xmlns:a16="http://schemas.microsoft.com/office/drawing/2014/main" id="{B8DEB523-A99E-4DEC-9954-8EE833CF6184}"/>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4">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2641833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a:t>
            </a:r>
            <a:endParaRPr lang="en-GB" dirty="0">
              <a:latin typeface="Adobe Caslon Pro"/>
            </a:endParaRPr>
          </a:p>
        </p:txBody>
      </p:sp>
      <p:sp>
        <p:nvSpPr>
          <p:cNvPr id="4" name="Segnaposto testo 3"/>
          <p:cNvSpPr>
            <a:spLocks noGrp="1"/>
          </p:cNvSpPr>
          <p:nvPr>
            <p:ph type="body" sz="quarter" idx="12"/>
          </p:nvPr>
        </p:nvSpPr>
        <p:spPr>
          <a:xfrm>
            <a:off x="741123" y="2481263"/>
            <a:ext cx="10576165" cy="4071937"/>
          </a:xfrm>
        </p:spPr>
        <p:txBody>
          <a:bodyPr/>
          <a:lstStyle/>
          <a:p>
            <a:r>
              <a:rPr lang="it-IT" b="1" dirty="0" err="1">
                <a:latin typeface="Adobe Caslon Pro"/>
              </a:rPr>
              <a:t>Fragility</a:t>
            </a:r>
            <a:r>
              <a:rPr lang="it-IT" b="1" dirty="0">
                <a:latin typeface="Adobe Caslon Pro"/>
              </a:rPr>
              <a:t> (or </a:t>
            </a:r>
            <a:r>
              <a:rPr lang="it-IT" b="1" dirty="0" err="1">
                <a:latin typeface="Adobe Caslon Pro"/>
              </a:rPr>
              <a:t>Vulnerability</a:t>
            </a:r>
            <a:r>
              <a:rPr lang="it-IT" b="1" dirty="0">
                <a:latin typeface="Adobe Caslon Pro"/>
              </a:rPr>
              <a:t>) Analysis </a:t>
            </a:r>
            <a:r>
              <a:rPr lang="it-IT" b="1" dirty="0" err="1">
                <a:latin typeface="Adobe Caslon Pro"/>
              </a:rPr>
              <a:t>is</a:t>
            </a:r>
            <a:r>
              <a:rPr lang="it-IT" b="1" dirty="0">
                <a:latin typeface="Adobe Caslon Pro"/>
              </a:rPr>
              <a:t> the second step of the PBEE-PEER framework</a:t>
            </a:r>
            <a:endParaRPr lang="it-IT" dirty="0">
              <a:latin typeface="Adobe Caslon Pro"/>
            </a:endParaRPr>
          </a:p>
          <a:p>
            <a:endParaRPr lang="it-IT" dirty="0">
              <a:latin typeface="Adobe Caslon Pro"/>
            </a:endParaRPr>
          </a:p>
          <a:p>
            <a:endParaRPr lang="it-IT" dirty="0">
              <a:latin typeface="Adobe Caslon Pro"/>
            </a:endParaRPr>
          </a:p>
          <a:p>
            <a:endParaRPr lang="it-IT" dirty="0">
              <a:latin typeface="Adobe Caslon Pro"/>
            </a:endParaRPr>
          </a:p>
          <a:p>
            <a:endParaRPr lang="it-IT" dirty="0">
              <a:latin typeface="Adobe Caslon Pro"/>
            </a:endParaRPr>
          </a:p>
          <a:p>
            <a:endParaRPr lang="it-IT" sz="800" dirty="0">
              <a:latin typeface="Adobe Caslon Pro"/>
            </a:endParaRPr>
          </a:p>
          <a:p>
            <a:endParaRPr lang="it-IT" dirty="0">
              <a:latin typeface="Adobe Caslon Pro"/>
            </a:endParaRPr>
          </a:p>
          <a:p>
            <a:endParaRPr lang="it-IT" sz="500" dirty="0">
              <a:latin typeface="Adobe Caslon Pro"/>
            </a:endParaRPr>
          </a:p>
          <a:p>
            <a:r>
              <a:rPr lang="it-IT" i="1" dirty="0" err="1">
                <a:latin typeface="Adobe Caslon Pro"/>
              </a:rPr>
              <a:t>Useful</a:t>
            </a:r>
            <a:r>
              <a:rPr lang="it-IT" i="1" dirty="0">
                <a:latin typeface="Adobe Caslon Pro"/>
              </a:rPr>
              <a:t> </a:t>
            </a:r>
            <a:r>
              <a:rPr lang="it-IT" i="1" dirty="0" err="1">
                <a:latin typeface="Adobe Caslon Pro"/>
              </a:rPr>
              <a:t>definitions</a:t>
            </a:r>
            <a:r>
              <a:rPr lang="it-IT" i="1" dirty="0">
                <a:latin typeface="Adobe Caslon Pro"/>
              </a:rPr>
              <a:t>:</a:t>
            </a:r>
          </a:p>
          <a:p>
            <a:r>
              <a:rPr lang="en-GB" b="1" i="1" dirty="0">
                <a:latin typeface="Adobe Caslon Pro"/>
              </a:rPr>
              <a:t>seismic fragility function</a:t>
            </a:r>
            <a:r>
              <a:rPr lang="en-GB" dirty="0">
                <a:latin typeface="Adobe Caslon Pro"/>
              </a:rPr>
              <a:t> := the conditional probability of an event (e.g. a defined limit/damage state) given the observation of an intensity measure which describe the seismic event.</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10</a:t>
            </a:fld>
            <a:endParaRPr lang="it-IT" dirty="0">
              <a:latin typeface="Adobe Caslon Pro"/>
            </a:endParaRPr>
          </a:p>
        </p:txBody>
      </p:sp>
      <p:grpSp>
        <p:nvGrpSpPr>
          <p:cNvPr id="12" name="Gruppo 11">
            <a:extLst>
              <a:ext uri="{FF2B5EF4-FFF2-40B4-BE49-F238E27FC236}">
                <a16:creationId xmlns:a16="http://schemas.microsoft.com/office/drawing/2014/main" id="{59849A65-AF07-4370-96E7-8BEAA0A2985C}"/>
              </a:ext>
            </a:extLst>
          </p:cNvPr>
          <p:cNvGrpSpPr/>
          <p:nvPr/>
        </p:nvGrpSpPr>
        <p:grpSpPr>
          <a:xfrm>
            <a:off x="2932987" y="2458113"/>
            <a:ext cx="6639276" cy="3456550"/>
            <a:chOff x="2932987" y="2458113"/>
            <a:chExt cx="6639276" cy="3456550"/>
          </a:xfrm>
        </p:grpSpPr>
        <mc:AlternateContent xmlns:mc="http://schemas.openxmlformats.org/markup-compatibility/2006" xmlns:a14="http://schemas.microsoft.com/office/drawing/2010/main">
          <mc:Choice Requires="a14">
            <p:graphicFrame>
              <p:nvGraphicFramePr>
                <p:cNvPr id="7" name="Diagramma 6"/>
                <p:cNvGraphicFramePr/>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ma 6"/>
                <p:cNvGraphicFramePr/>
                <p:nvPr>
                  <p:extLst>
                    <p:ext uri="{D42A27DB-BD31-4B8C-83A1-F6EECF244321}">
                      <p14:modId xmlns:p14="http://schemas.microsoft.com/office/powerpoint/2010/main" val="3144833672"/>
                    </p:ext>
                  </p:extLst>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CasellaDiTesto 7"/>
                <p:cNvSpPr txBox="1"/>
                <p:nvPr/>
              </p:nvSpPr>
              <p:spPr>
                <a:xfrm>
                  <a:off x="3148316" y="3757205"/>
                  <a:ext cx="124335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8" name="CasellaDiTesto 7"/>
                <p:cNvSpPr txBox="1">
                  <a:spLocks noRot="1" noChangeAspect="1" noMove="1" noResize="1" noEditPoints="1" noAdjustHandles="1" noChangeArrowheads="1" noChangeShapeType="1" noTextEdit="1"/>
                </p:cNvSpPr>
                <p:nvPr/>
              </p:nvSpPr>
              <p:spPr>
                <a:xfrm>
                  <a:off x="3148316" y="3757205"/>
                  <a:ext cx="1243354" cy="1384995"/>
                </a:xfrm>
                <a:prstGeom prst="rect">
                  <a:avLst/>
                </a:prstGeom>
                <a:blipFill>
                  <a:blip r:embed="rId12"/>
                  <a:stretch>
                    <a:fillRect l="-1961" t="-439" r="-392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p:cNvSpPr txBox="1"/>
                <p:nvPr/>
              </p:nvSpPr>
              <p:spPr>
                <a:xfrm>
                  <a:off x="4890306" y="3701118"/>
                  <a:ext cx="1247201"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9" name="CasellaDiTesto 8"/>
                <p:cNvSpPr txBox="1">
                  <a:spLocks noRot="1" noChangeAspect="1" noMove="1" noResize="1" noEditPoints="1" noAdjustHandles="1" noChangeArrowheads="1" noChangeShapeType="1" noTextEdit="1"/>
                </p:cNvSpPr>
                <p:nvPr/>
              </p:nvSpPr>
              <p:spPr>
                <a:xfrm>
                  <a:off x="4890306" y="3701118"/>
                  <a:ext cx="1247201" cy="1107996"/>
                </a:xfrm>
                <a:prstGeom prst="rect">
                  <a:avLst/>
                </a:prstGeom>
                <a:blipFill>
                  <a:blip r:embed="rId13"/>
                  <a:stretch>
                    <a:fillRect l="-1951" t="-549" r="-390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p:cNvSpPr txBox="1"/>
                <p:nvPr/>
              </p:nvSpPr>
              <p:spPr>
                <a:xfrm>
                  <a:off x="6568411" y="3701117"/>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0" name="CasellaDiTesto 9"/>
                <p:cNvSpPr txBox="1">
                  <a:spLocks noRot="1" noChangeAspect="1" noMove="1" noResize="1" noEditPoints="1" noAdjustHandles="1" noChangeArrowheads="1" noChangeShapeType="1" noTextEdit="1"/>
                </p:cNvSpPr>
                <p:nvPr/>
              </p:nvSpPr>
              <p:spPr>
                <a:xfrm>
                  <a:off x="6568411" y="3701117"/>
                  <a:ext cx="1321772" cy="1384995"/>
                </a:xfrm>
                <a:prstGeom prst="rect">
                  <a:avLst/>
                </a:prstGeom>
                <a:blipFill>
                  <a:blip r:embed="rId14"/>
                  <a:stretch>
                    <a:fillRect l="-1843" t="-441" r="-36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p:cNvSpPr txBox="1"/>
                <p:nvPr/>
              </p:nvSpPr>
              <p:spPr>
                <a:xfrm>
                  <a:off x="8231907" y="3701117"/>
                  <a:ext cx="118314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𝐷𝑉</m:t>
                            </m:r>
                          </m:e>
                        </m:d>
                        <m:r>
                          <a:rPr lang="it-IT" b="0" i="1" smtClean="0">
                            <a:latin typeface="Cambria Math" panose="02040503050406030204" pitchFamily="18" charset="0"/>
                          </a:rPr>
                          <m:t>𝐷𝑀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𝐷𝑉</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1" name="CasellaDiTesto 10"/>
                <p:cNvSpPr txBox="1">
                  <a:spLocks noRot="1" noChangeAspect="1" noMove="1" noResize="1" noEditPoints="1" noAdjustHandles="1" noChangeArrowheads="1" noChangeShapeType="1" noTextEdit="1"/>
                </p:cNvSpPr>
                <p:nvPr/>
              </p:nvSpPr>
              <p:spPr>
                <a:xfrm>
                  <a:off x="8231907" y="3701117"/>
                  <a:ext cx="1183144" cy="1384995"/>
                </a:xfrm>
                <a:prstGeom prst="rect">
                  <a:avLst/>
                </a:prstGeom>
                <a:blipFill>
                  <a:blip r:embed="rId15"/>
                  <a:stretch>
                    <a:fillRect l="-2062" t="-441" r="-4124"/>
                  </a:stretch>
                </a:blipFill>
              </p:spPr>
              <p:txBody>
                <a:bodyPr/>
                <a:lstStyle/>
                <a:p>
                  <a:r>
                    <a:rPr lang="it-IT">
                      <a:noFill/>
                    </a:rPr>
                    <a:t> </a:t>
                  </a:r>
                </a:p>
              </p:txBody>
            </p:sp>
          </mc:Fallback>
        </mc:AlternateContent>
        <p:cxnSp>
          <p:nvCxnSpPr>
            <p:cNvPr id="19" name="Connettore 4 18"/>
            <p:cNvCxnSpPr/>
            <p:nvPr/>
          </p:nvCxnSpPr>
          <p:spPr>
            <a:xfrm flipH="1">
              <a:off x="2932987" y="4475756"/>
              <a:ext cx="6639276" cy="12700"/>
            </a:xfrm>
            <a:prstGeom prst="bentConnector5">
              <a:avLst>
                <a:gd name="adj1" fmla="val -3443"/>
                <a:gd name="adj2" fmla="val -11113055"/>
                <a:gd name="adj3" fmla="val 103443"/>
              </a:avLst>
            </a:prstGeom>
            <a:ln w="41275">
              <a:solidFill>
                <a:srgbClr val="A01625"/>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6"/>
              </a:rPr>
              <a:t>chiara.nardin@unitn.it</a:t>
            </a:r>
            <a:endParaRPr lang="it-IT" sz="1400" dirty="0">
              <a:latin typeface="Adobe Caslon Pro"/>
            </a:endParaRPr>
          </a:p>
        </p:txBody>
      </p:sp>
      <p:graphicFrame>
        <p:nvGraphicFramePr>
          <p:cNvPr id="18" name="Tabella 6">
            <a:extLst>
              <a:ext uri="{FF2B5EF4-FFF2-40B4-BE49-F238E27FC236}">
                <a16:creationId xmlns:a16="http://schemas.microsoft.com/office/drawing/2014/main" id="{C50D5C43-3C0E-46BD-8859-52A3B0CB8CCD}"/>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964170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3194071" y="2481264"/>
                <a:ext cx="8123217" cy="3510746"/>
              </a:xfrm>
            </p:spPr>
            <p:txBody>
              <a:bodyPr/>
              <a:lstStyle/>
              <a:p>
                <a:pPr>
                  <a:lnSpc>
                    <a:spcPct val="100000"/>
                  </a:lnSpc>
                </a:pPr>
                <a:r>
                  <a:rPr lang="en-US" dirty="0">
                    <a:latin typeface="Adobe Caslon Pro"/>
                  </a:rPr>
                  <a:t>The fragility curve is defined as the conditional probability of failure of a structure, or its critical components, at given values of seismic intensity measures (</a:t>
                </a:r>
                <a:r>
                  <a:rPr lang="en-US" i="1" dirty="0">
                    <a:latin typeface="Adobe Caslon Pro"/>
                  </a:rPr>
                  <a:t>IMs</a:t>
                </a:r>
                <a:r>
                  <a:rPr lang="en-US" dirty="0">
                    <a:latin typeface="Adobe Caslon Pro"/>
                  </a:rPr>
                  <a:t>).</a:t>
                </a:r>
              </a:p>
              <a:p>
                <a:pPr>
                  <a:lnSpc>
                    <a:spcPct val="100000"/>
                  </a:lnSpc>
                </a:pPr>
                <a:endParaRPr lang="en-US" dirty="0">
                  <a:latin typeface="Adobe Caslon Pro"/>
                </a:endParaRPr>
              </a:p>
              <a:p>
                <a:pPr>
                  <a:lnSpc>
                    <a:spcPct val="100000"/>
                  </a:lnSpc>
                </a:pPr>
                <a:endParaRPr lang="en-US" dirty="0">
                  <a:latin typeface="Adobe Caslon Pro"/>
                </a:endParaRPr>
              </a:p>
              <a:p>
                <a:pPr>
                  <a:lnSpc>
                    <a:spcPct val="100000"/>
                  </a:lnSpc>
                </a:pPr>
                <a:r>
                  <a:rPr lang="en-US" dirty="0">
                    <a:latin typeface="Adobe Caslon Pro"/>
                  </a:rPr>
                  <a:t>In practice, a fragility curve is calculated as the conditional probability that the damage measure (</a:t>
                </a:r>
                <a:r>
                  <a:rPr lang="en-US" i="1" dirty="0">
                    <a:latin typeface="Adobe Caslon Pro"/>
                  </a:rPr>
                  <a:t>D</a:t>
                </a:r>
                <a:r>
                  <a:rPr lang="en-US" dirty="0">
                    <a:latin typeface="Adobe Caslon Pro"/>
                  </a:rPr>
                  <a:t>) exceeds a critical threshold, for a given seismic </a:t>
                </a:r>
                <a:r>
                  <a:rPr lang="en-US" i="1" dirty="0">
                    <a:latin typeface="Adobe Caslon Pro"/>
                  </a:rPr>
                  <a:t>IM</a:t>
                </a:r>
                <a:r>
                  <a:rPr lang="en-US" dirty="0">
                    <a:latin typeface="Adobe Caslon Pro"/>
                  </a:rPr>
                  <a:t>.</a:t>
                </a:r>
              </a:p>
              <a:p>
                <a:pPr>
                  <a:lnSpc>
                    <a:spcPct val="100000"/>
                  </a:lnSpc>
                </a:pPr>
                <a:endParaRPr lang="en-US" sz="1100" dirty="0">
                  <a:latin typeface="Adobe Caslon Pro"/>
                </a:endParaRPr>
              </a:p>
              <a:p>
                <a:pPr>
                  <a:lnSpc>
                    <a:spcPct val="10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r>
                        <a:rPr lang="it-IT" b="0" i="1" smtClean="0">
                          <a:latin typeface="Cambria Math" panose="02040503050406030204" pitchFamily="18" charset="0"/>
                        </a:rPr>
                        <m:t> </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𝑑</m:t>
                              </m:r>
                            </m:e>
                            <m:sub>
                              <m:r>
                                <a:rPr lang="it-IT" b="0" i="1" smtClean="0">
                                  <a:latin typeface="Cambria Math" panose="02040503050406030204" pitchFamily="18" charset="0"/>
                                </a:rPr>
                                <m:t>𝑡h𝑟𝑒𝑠h𝑜𝑙𝑑</m:t>
                              </m:r>
                            </m:sub>
                          </m:sSub>
                          <m:r>
                            <a:rPr lang="it-IT" b="0" i="1" smtClean="0">
                              <a:latin typeface="Cambria Math" panose="02040503050406030204" pitchFamily="18" charset="0"/>
                            </a:rPr>
                            <m:t> </m:t>
                          </m:r>
                        </m:e>
                      </m:d>
                      <m:r>
                        <a:rPr lang="it-IT" b="0" i="1" smtClean="0">
                          <a:latin typeface="Cambria Math" panose="02040503050406030204" pitchFamily="18" charset="0"/>
                        </a:rPr>
                        <m:t>  </m:t>
                      </m:r>
                      <m:r>
                        <a:rPr lang="it-IT" b="0" i="1" smtClean="0">
                          <a:latin typeface="Cambria Math" panose="02040503050406030204" pitchFamily="18" charset="0"/>
                        </a:rPr>
                        <m:t>𝐼𝑀</m:t>
                      </m:r>
                      <m:r>
                        <a:rPr lang="it-IT" b="0" i="1" smtClean="0">
                          <a:latin typeface="Cambria Math" panose="02040503050406030204" pitchFamily="18" charset="0"/>
                        </a:rPr>
                        <m:t>=</m:t>
                      </m:r>
                      <m:r>
                        <a:rPr lang="it-IT" b="0" i="1" smtClean="0">
                          <a:latin typeface="Cambria Math" panose="02040503050406030204" pitchFamily="18" charset="0"/>
                        </a:rPr>
                        <m:t>𝑖𝑚</m:t>
                      </m:r>
                      <m:r>
                        <a:rPr lang="it-IT" b="0" i="1" smtClean="0">
                          <a:latin typeface="Cambria Math" panose="02040503050406030204" pitchFamily="18" charset="0"/>
                        </a:rPr>
                        <m:t>)</m:t>
                      </m:r>
                    </m:oMath>
                  </m:oMathPara>
                </a14:m>
                <a:endParaRPr lang="en-GB" i="1"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3194071" y="2481264"/>
                <a:ext cx="8123217" cy="3510746"/>
              </a:xfrm>
              <a:blipFill>
                <a:blip r:embed="rId3"/>
                <a:stretch>
                  <a:fillRect l="-675" t="-868"/>
                </a:stretch>
              </a:blipFill>
            </p:spPr>
            <p:txBody>
              <a:bodyPr/>
              <a:lstStyle/>
              <a:p>
                <a:r>
                  <a:rPr lang="it-IT">
                    <a:noFill/>
                  </a:rPr>
                  <a:t> </a:t>
                </a:r>
              </a:p>
            </p:txBody>
          </p:sp>
        </mc:Fallback>
      </mc:AlternateContent>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a:t>
            </a:r>
            <a:endParaRPr lang="en-GB" dirty="0">
              <a:latin typeface="Adobe Caslon Pro"/>
            </a:endParaRPr>
          </a:p>
        </p:txBody>
      </p:sp>
      <p:pic>
        <p:nvPicPr>
          <p:cNvPr id="15" name="Immagine 14">
            <a:extLst>
              <a:ext uri="{FF2B5EF4-FFF2-40B4-BE49-F238E27FC236}">
                <a16:creationId xmlns:a16="http://schemas.microsoft.com/office/drawing/2014/main" id="{715FA5F8-F910-421F-A94F-8CF5D9385ED7}"/>
              </a:ext>
            </a:extLst>
          </p:cNvPr>
          <p:cNvPicPr>
            <a:picLocks noChangeAspect="1"/>
          </p:cNvPicPr>
          <p:nvPr/>
        </p:nvPicPr>
        <p:blipFill rotWithShape="1">
          <a:blip r:embed="rId4"/>
          <a:srcRect r="1860" b="6975"/>
          <a:stretch/>
        </p:blipFill>
        <p:spPr>
          <a:xfrm>
            <a:off x="4503029" y="3322111"/>
            <a:ext cx="4963702" cy="983536"/>
          </a:xfrm>
          <a:prstGeom prst="rect">
            <a:avLst/>
          </a:prstGeom>
        </p:spPr>
      </p:pic>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11</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cxnSp>
        <p:nvCxnSpPr>
          <p:cNvPr id="31" name="Connettore diritto 30">
            <a:extLst>
              <a:ext uri="{FF2B5EF4-FFF2-40B4-BE49-F238E27FC236}">
                <a16:creationId xmlns:a16="http://schemas.microsoft.com/office/drawing/2014/main" id="{9CB80DBA-BBE1-4CCC-B0E9-89EDBF0A65DC}"/>
              </a:ext>
            </a:extLst>
          </p:cNvPr>
          <p:cNvCxnSpPr>
            <a:cxnSpLocks/>
          </p:cNvCxnSpPr>
          <p:nvPr/>
        </p:nvCxnSpPr>
        <p:spPr>
          <a:xfrm>
            <a:off x="6405115" y="2829268"/>
            <a:ext cx="4353106" cy="0"/>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sp>
        <p:nvSpPr>
          <p:cNvPr id="32" name="Ovale 31">
            <a:extLst>
              <a:ext uri="{FF2B5EF4-FFF2-40B4-BE49-F238E27FC236}">
                <a16:creationId xmlns:a16="http://schemas.microsoft.com/office/drawing/2014/main" id="{C9303F47-8CE9-4967-8B91-380ECC41FCA8}"/>
              </a:ext>
            </a:extLst>
          </p:cNvPr>
          <p:cNvSpPr/>
          <p:nvPr/>
        </p:nvSpPr>
        <p:spPr>
          <a:xfrm>
            <a:off x="7737337" y="3604032"/>
            <a:ext cx="901003" cy="585261"/>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33" name="Connettore 2 32" title="Standard Normal CDF">
            <a:extLst>
              <a:ext uri="{FF2B5EF4-FFF2-40B4-BE49-F238E27FC236}">
                <a16:creationId xmlns:a16="http://schemas.microsoft.com/office/drawing/2014/main" id="{2B10DB5E-3070-4507-A3CD-876F01AD3687}"/>
              </a:ext>
            </a:extLst>
          </p:cNvPr>
          <p:cNvCxnSpPr>
            <a:cxnSpLocks/>
            <a:endCxn id="32" idx="0"/>
          </p:cNvCxnSpPr>
          <p:nvPr/>
        </p:nvCxnSpPr>
        <p:spPr>
          <a:xfrm flipH="1">
            <a:off x="8187839" y="2829268"/>
            <a:ext cx="170853" cy="774764"/>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 name="Gruppo 33">
            <a:extLst>
              <a:ext uri="{FF2B5EF4-FFF2-40B4-BE49-F238E27FC236}">
                <a16:creationId xmlns:a16="http://schemas.microsoft.com/office/drawing/2014/main" id="{5CC755AE-961C-4793-8CFA-8322F7D976EE}"/>
              </a:ext>
            </a:extLst>
          </p:cNvPr>
          <p:cNvGrpSpPr/>
          <p:nvPr/>
        </p:nvGrpSpPr>
        <p:grpSpPr>
          <a:xfrm>
            <a:off x="460218" y="2553942"/>
            <a:ext cx="1732426" cy="2100180"/>
            <a:chOff x="1645021" y="2977429"/>
            <a:chExt cx="2055610" cy="2100180"/>
          </a:xfrm>
        </p:grpSpPr>
        <p:grpSp>
          <p:nvGrpSpPr>
            <p:cNvPr id="35" name="Gruppo 34">
              <a:extLst>
                <a:ext uri="{FF2B5EF4-FFF2-40B4-BE49-F238E27FC236}">
                  <a16:creationId xmlns:a16="http://schemas.microsoft.com/office/drawing/2014/main" id="{47E0E1AA-B9AB-4305-91E3-3AC63C2828FA}"/>
                </a:ext>
              </a:extLst>
            </p:cNvPr>
            <p:cNvGrpSpPr/>
            <p:nvPr/>
          </p:nvGrpSpPr>
          <p:grpSpPr>
            <a:xfrm>
              <a:off x="1645021" y="2977429"/>
              <a:ext cx="2055610" cy="2100180"/>
              <a:chOff x="1645021" y="2977429"/>
              <a:chExt cx="2080772" cy="2485734"/>
            </a:xfrm>
          </p:grpSpPr>
          <p:sp>
            <p:nvSpPr>
              <p:cNvPr id="37" name="Figura a mano libera: forma 36">
                <a:extLst>
                  <a:ext uri="{FF2B5EF4-FFF2-40B4-BE49-F238E27FC236}">
                    <a16:creationId xmlns:a16="http://schemas.microsoft.com/office/drawing/2014/main" id="{3BE9C9B0-E6AC-4F82-994A-AF526F4DEC92}"/>
                  </a:ext>
                </a:extLst>
              </p:cNvPr>
              <p:cNvSpPr/>
              <p:nvPr/>
            </p:nvSpPr>
            <p:spPr>
              <a:xfrm rot="16200000">
                <a:off x="1465602" y="3156848"/>
                <a:ext cx="2439609" cy="2080772"/>
              </a:xfrm>
              <a:custGeom>
                <a:avLst/>
                <a:gdLst>
                  <a:gd name="connsiteX0" fmla="*/ 0 w 2080771"/>
                  <a:gd name="connsiteY0" fmla="*/ 104039 h 2439608"/>
                  <a:gd name="connsiteX1" fmla="*/ 104039 w 2080771"/>
                  <a:gd name="connsiteY1" fmla="*/ 0 h 2439608"/>
                  <a:gd name="connsiteX2" fmla="*/ 1976732 w 2080771"/>
                  <a:gd name="connsiteY2" fmla="*/ 0 h 2439608"/>
                  <a:gd name="connsiteX3" fmla="*/ 2080771 w 2080771"/>
                  <a:gd name="connsiteY3" fmla="*/ 104039 h 2439608"/>
                  <a:gd name="connsiteX4" fmla="*/ 2080771 w 2080771"/>
                  <a:gd name="connsiteY4" fmla="*/ 2335569 h 2439608"/>
                  <a:gd name="connsiteX5" fmla="*/ 1976732 w 2080771"/>
                  <a:gd name="connsiteY5" fmla="*/ 2439608 h 2439608"/>
                  <a:gd name="connsiteX6" fmla="*/ 104039 w 2080771"/>
                  <a:gd name="connsiteY6" fmla="*/ 2439608 h 2439608"/>
                  <a:gd name="connsiteX7" fmla="*/ 0 w 2080771"/>
                  <a:gd name="connsiteY7" fmla="*/ 2335569 h 2439608"/>
                  <a:gd name="connsiteX8" fmla="*/ 0 w 2080771"/>
                  <a:gd name="connsiteY8" fmla="*/ 104039 h 24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771" h="2439608">
                    <a:moveTo>
                      <a:pt x="1992034" y="1"/>
                    </a:moveTo>
                    <a:cubicBezTo>
                      <a:pt x="2041042" y="1"/>
                      <a:pt x="2080771" y="54613"/>
                      <a:pt x="2080771" y="121981"/>
                    </a:cubicBezTo>
                    <a:lnTo>
                      <a:pt x="2080771" y="2317627"/>
                    </a:lnTo>
                    <a:cubicBezTo>
                      <a:pt x="2080771" y="2384995"/>
                      <a:pt x="2041042" y="2439607"/>
                      <a:pt x="1992034" y="2439607"/>
                    </a:cubicBezTo>
                    <a:lnTo>
                      <a:pt x="88737" y="2439607"/>
                    </a:lnTo>
                    <a:cubicBezTo>
                      <a:pt x="39729" y="2439607"/>
                      <a:pt x="0" y="2384995"/>
                      <a:pt x="0" y="2317627"/>
                    </a:cubicBezTo>
                    <a:lnTo>
                      <a:pt x="0" y="121981"/>
                    </a:lnTo>
                    <a:cubicBezTo>
                      <a:pt x="0" y="54613"/>
                      <a:pt x="39729" y="1"/>
                      <a:pt x="88737" y="1"/>
                    </a:cubicBezTo>
                    <a:lnTo>
                      <a:pt x="1992034"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439130" tIns="48006" rIns="62230" bIns="1664617"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38" name="Figura a mano libera: forma 37">
                <a:extLst>
                  <a:ext uri="{FF2B5EF4-FFF2-40B4-BE49-F238E27FC236}">
                    <a16:creationId xmlns:a16="http://schemas.microsoft.com/office/drawing/2014/main" id="{844DA346-EA08-4C91-BA77-F9A57DEEB825}"/>
                  </a:ext>
                </a:extLst>
              </p:cNvPr>
              <p:cNvSpPr/>
              <p:nvPr/>
            </p:nvSpPr>
            <p:spPr>
              <a:xfrm>
                <a:off x="2047223" y="3023555"/>
                <a:ext cx="1550174" cy="2439608"/>
              </a:xfrm>
              <a:custGeom>
                <a:avLst/>
                <a:gdLst>
                  <a:gd name="connsiteX0" fmla="*/ 0 w 1550174"/>
                  <a:gd name="connsiteY0" fmla="*/ 0 h 2439608"/>
                  <a:gd name="connsiteX1" fmla="*/ 1550174 w 1550174"/>
                  <a:gd name="connsiteY1" fmla="*/ 0 h 2439608"/>
                  <a:gd name="connsiteX2" fmla="*/ 1550174 w 1550174"/>
                  <a:gd name="connsiteY2" fmla="*/ 2439608 h 2439608"/>
                  <a:gd name="connsiteX3" fmla="*/ 0 w 1550174"/>
                  <a:gd name="connsiteY3" fmla="*/ 2439608 h 2439608"/>
                  <a:gd name="connsiteX4" fmla="*/ 0 w 1550174"/>
                  <a:gd name="connsiteY4" fmla="*/ 0 h 243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74" h="2439608">
                    <a:moveTo>
                      <a:pt x="0" y="0"/>
                    </a:moveTo>
                    <a:lnTo>
                      <a:pt x="1550174" y="0"/>
                    </a:lnTo>
                    <a:lnTo>
                      <a:pt x="1550174" y="2439608"/>
                    </a:lnTo>
                    <a:lnTo>
                      <a:pt x="0" y="2439608"/>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p:txBody>
          </p:sp>
        </p:grpSp>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E7A20EB4-DE2D-4DF8-B8CA-BD712478A266}"/>
                    </a:ext>
                  </a:extLst>
                </p:cNvPr>
                <p:cNvSpPr txBox="1"/>
                <p:nvPr/>
              </p:nvSpPr>
              <p:spPr>
                <a:xfrm>
                  <a:off x="2096851" y="3619605"/>
                  <a:ext cx="1484024" cy="1198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36" name="CasellaDiTesto 35">
                  <a:extLst>
                    <a:ext uri="{FF2B5EF4-FFF2-40B4-BE49-F238E27FC236}">
                      <a16:creationId xmlns:a16="http://schemas.microsoft.com/office/drawing/2014/main" id="{E7A20EB4-DE2D-4DF8-B8CA-BD712478A266}"/>
                    </a:ext>
                  </a:extLst>
                </p:cNvPr>
                <p:cNvSpPr txBox="1">
                  <a:spLocks noRot="1" noChangeAspect="1" noMove="1" noResize="1" noEditPoints="1" noAdjustHandles="1" noChangeArrowheads="1" noChangeShapeType="1" noTextEdit="1"/>
                </p:cNvSpPr>
                <p:nvPr/>
              </p:nvSpPr>
              <p:spPr>
                <a:xfrm>
                  <a:off x="2096851" y="3619605"/>
                  <a:ext cx="1484024" cy="1198289"/>
                </a:xfrm>
                <a:prstGeom prst="rect">
                  <a:avLst/>
                </a:prstGeom>
                <a:blipFill>
                  <a:blip r:embed="rId8"/>
                  <a:stretch>
                    <a:fillRect l="-1951" t="-508" r="-3902"/>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BBA12E64-C944-444A-8492-4090712167EE}"/>
              </a:ext>
            </a:extLst>
          </p:cNvPr>
          <p:cNvGrpSpPr/>
          <p:nvPr/>
        </p:nvGrpSpPr>
        <p:grpSpPr>
          <a:xfrm>
            <a:off x="1074740" y="4654122"/>
            <a:ext cx="1732425" cy="2078910"/>
            <a:chOff x="12560923" y="1013183"/>
            <a:chExt cx="1732425" cy="2078910"/>
          </a:xfrm>
        </p:grpSpPr>
        <p:grpSp>
          <p:nvGrpSpPr>
            <p:cNvPr id="40" name="Gruppo 39">
              <a:extLst>
                <a:ext uri="{FF2B5EF4-FFF2-40B4-BE49-F238E27FC236}">
                  <a16:creationId xmlns:a16="http://schemas.microsoft.com/office/drawing/2014/main" id="{F5A19589-84B0-494C-871F-BFA40FB16A54}"/>
                </a:ext>
              </a:extLst>
            </p:cNvPr>
            <p:cNvGrpSpPr/>
            <p:nvPr/>
          </p:nvGrpSpPr>
          <p:grpSpPr>
            <a:xfrm>
              <a:off x="12560923" y="1013183"/>
              <a:ext cx="1732425" cy="2078910"/>
              <a:chOff x="13420811" y="2795247"/>
              <a:chExt cx="1732425" cy="2078910"/>
            </a:xfrm>
          </p:grpSpPr>
          <p:sp>
            <p:nvSpPr>
              <p:cNvPr id="42" name="Figura a mano libera: forma 41">
                <a:extLst>
                  <a:ext uri="{FF2B5EF4-FFF2-40B4-BE49-F238E27FC236}">
                    <a16:creationId xmlns:a16="http://schemas.microsoft.com/office/drawing/2014/main" id="{A51370AC-4537-4EBF-8E60-298A904533D1}"/>
                  </a:ext>
                </a:extLst>
              </p:cNvPr>
              <p:cNvSpPr/>
              <p:nvPr/>
            </p:nvSpPr>
            <p:spPr>
              <a:xfrm rot="16200000">
                <a:off x="13247569" y="2968489"/>
                <a:ext cx="2078910" cy="1732425"/>
              </a:xfrm>
              <a:custGeom>
                <a:avLst/>
                <a:gdLst>
                  <a:gd name="connsiteX0" fmla="*/ 0 w 1732424"/>
                  <a:gd name="connsiteY0" fmla="*/ 86621 h 2078909"/>
                  <a:gd name="connsiteX1" fmla="*/ 86621 w 1732424"/>
                  <a:gd name="connsiteY1" fmla="*/ 0 h 2078909"/>
                  <a:gd name="connsiteX2" fmla="*/ 1645803 w 1732424"/>
                  <a:gd name="connsiteY2" fmla="*/ 0 h 2078909"/>
                  <a:gd name="connsiteX3" fmla="*/ 1732424 w 1732424"/>
                  <a:gd name="connsiteY3" fmla="*/ 86621 h 2078909"/>
                  <a:gd name="connsiteX4" fmla="*/ 1732424 w 1732424"/>
                  <a:gd name="connsiteY4" fmla="*/ 1992288 h 2078909"/>
                  <a:gd name="connsiteX5" fmla="*/ 1645803 w 1732424"/>
                  <a:gd name="connsiteY5" fmla="*/ 2078909 h 2078909"/>
                  <a:gd name="connsiteX6" fmla="*/ 86621 w 1732424"/>
                  <a:gd name="connsiteY6" fmla="*/ 2078909 h 2078909"/>
                  <a:gd name="connsiteX7" fmla="*/ 0 w 1732424"/>
                  <a:gd name="connsiteY7" fmla="*/ 1992288 h 2078909"/>
                  <a:gd name="connsiteX8" fmla="*/ 0 w 1732424"/>
                  <a:gd name="connsiteY8" fmla="*/ 86621 h 207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424" h="2078909">
                    <a:moveTo>
                      <a:pt x="1660239" y="1"/>
                    </a:moveTo>
                    <a:cubicBezTo>
                      <a:pt x="1700105" y="1"/>
                      <a:pt x="1732424" y="46539"/>
                      <a:pt x="1732424" y="103946"/>
                    </a:cubicBezTo>
                    <a:lnTo>
                      <a:pt x="1732424" y="1974963"/>
                    </a:lnTo>
                    <a:cubicBezTo>
                      <a:pt x="1732424" y="2032370"/>
                      <a:pt x="1700105" y="2078908"/>
                      <a:pt x="1660239" y="2078908"/>
                    </a:cubicBezTo>
                    <a:lnTo>
                      <a:pt x="72185" y="2078908"/>
                    </a:lnTo>
                    <a:cubicBezTo>
                      <a:pt x="32319" y="2078908"/>
                      <a:pt x="0" y="2032370"/>
                      <a:pt x="0" y="1974963"/>
                    </a:cubicBezTo>
                    <a:lnTo>
                      <a:pt x="0" y="103946"/>
                    </a:lnTo>
                    <a:cubicBezTo>
                      <a:pt x="0" y="46539"/>
                      <a:pt x="32319" y="1"/>
                      <a:pt x="72185" y="1"/>
                    </a:cubicBezTo>
                    <a:lnTo>
                      <a:pt x="1660239"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374204" tIns="48006" rIns="62230" bIns="138594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43" name="Figura a mano libera: forma 42">
                <a:extLst>
                  <a:ext uri="{FF2B5EF4-FFF2-40B4-BE49-F238E27FC236}">
                    <a16:creationId xmlns:a16="http://schemas.microsoft.com/office/drawing/2014/main" id="{5691EDB4-48C4-4767-A6FD-5BC8327061AF}"/>
                  </a:ext>
                </a:extLst>
              </p:cNvPr>
              <p:cNvSpPr/>
              <p:nvPr/>
            </p:nvSpPr>
            <p:spPr>
              <a:xfrm>
                <a:off x="13736062" y="2795247"/>
                <a:ext cx="1290656" cy="2078909"/>
              </a:xfrm>
              <a:custGeom>
                <a:avLst/>
                <a:gdLst>
                  <a:gd name="connsiteX0" fmla="*/ 0 w 1290656"/>
                  <a:gd name="connsiteY0" fmla="*/ 0 h 2078909"/>
                  <a:gd name="connsiteX1" fmla="*/ 1290656 w 1290656"/>
                  <a:gd name="connsiteY1" fmla="*/ 0 h 2078909"/>
                  <a:gd name="connsiteX2" fmla="*/ 1290656 w 1290656"/>
                  <a:gd name="connsiteY2" fmla="*/ 2078909 h 2078909"/>
                  <a:gd name="connsiteX3" fmla="*/ 0 w 1290656"/>
                  <a:gd name="connsiteY3" fmla="*/ 2078909 h 2078909"/>
                  <a:gd name="connsiteX4" fmla="*/ 0 w 1290656"/>
                  <a:gd name="connsiteY4" fmla="*/ 0 h 207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56" h="2078909">
                    <a:moveTo>
                      <a:pt x="0" y="0"/>
                    </a:moveTo>
                    <a:lnTo>
                      <a:pt x="1290656" y="0"/>
                    </a:lnTo>
                    <a:lnTo>
                      <a:pt x="1290656" y="2078909"/>
                    </a:lnTo>
                    <a:lnTo>
                      <a:pt x="0" y="2078909"/>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p:txBody>
          </p:sp>
        </p:grpSp>
        <mc:AlternateContent xmlns:mc="http://schemas.openxmlformats.org/markup-compatibility/2006">
          <mc:Choice xmlns:a14="http://schemas.microsoft.com/office/drawing/2010/main" Requires="a14">
            <p:sp>
              <p:nvSpPr>
                <p:cNvPr id="41" name="CasellaDiTesto 40">
                  <a:extLst>
                    <a:ext uri="{FF2B5EF4-FFF2-40B4-BE49-F238E27FC236}">
                      <a16:creationId xmlns:a16="http://schemas.microsoft.com/office/drawing/2014/main" id="{D78760EC-342C-4861-A0B5-8978C7DBD4FD}"/>
                    </a:ext>
                  </a:extLst>
                </p:cNvPr>
                <p:cNvSpPr txBox="1"/>
                <p:nvPr/>
              </p:nvSpPr>
              <p:spPr>
                <a:xfrm>
                  <a:off x="12845058" y="1574452"/>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p:sp>
              <p:nvSpPr>
                <p:cNvPr id="41" name="CasellaDiTesto 40">
                  <a:extLst>
                    <a:ext uri="{FF2B5EF4-FFF2-40B4-BE49-F238E27FC236}">
                      <a16:creationId xmlns:a16="http://schemas.microsoft.com/office/drawing/2014/main" id="{D78760EC-342C-4861-A0B5-8978C7DBD4FD}"/>
                    </a:ext>
                  </a:extLst>
                </p:cNvPr>
                <p:cNvSpPr txBox="1">
                  <a:spLocks noRot="1" noChangeAspect="1" noMove="1" noResize="1" noEditPoints="1" noAdjustHandles="1" noChangeArrowheads="1" noChangeShapeType="1" noTextEdit="1"/>
                </p:cNvSpPr>
                <p:nvPr/>
              </p:nvSpPr>
              <p:spPr>
                <a:xfrm>
                  <a:off x="12845058" y="1574452"/>
                  <a:ext cx="1321772" cy="1384995"/>
                </a:xfrm>
                <a:prstGeom prst="rect">
                  <a:avLst/>
                </a:prstGeom>
                <a:blipFill>
                  <a:blip r:embed="rId9"/>
                  <a:stretch>
                    <a:fillRect l="-1843" t="-881" r="-3687"/>
                  </a:stretch>
                </a:blipFill>
              </p:spPr>
              <p:txBody>
                <a:bodyPr/>
                <a:lstStyle/>
                <a:p>
                  <a:r>
                    <a:rPr lang="it-IT">
                      <a:noFill/>
                    </a:rPr>
                    <a:t> </a:t>
                  </a:r>
                </a:p>
              </p:txBody>
            </p:sp>
          </mc:Fallback>
        </mc:AlternateContent>
      </p:grpSp>
      <p:graphicFrame>
        <p:nvGraphicFramePr>
          <p:cNvPr id="44" name="Tabella 6">
            <a:extLst>
              <a:ext uri="{FF2B5EF4-FFF2-40B4-BE49-F238E27FC236}">
                <a16:creationId xmlns:a16="http://schemas.microsoft.com/office/drawing/2014/main" id="{46AAEA3A-A1B0-4ECB-9707-C8B421771BB4}"/>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51812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Segnaposto testo 3"/>
              <p:cNvSpPr>
                <a:spLocks noGrp="1"/>
              </p:cNvSpPr>
              <p:nvPr>
                <p:ph type="body" sz="quarter" idx="12"/>
              </p:nvPr>
            </p:nvSpPr>
            <p:spPr>
              <a:xfrm>
                <a:off x="3194071" y="2481264"/>
                <a:ext cx="3765529" cy="947736"/>
              </a:xfrm>
            </p:spPr>
            <p:txBody>
              <a:bodyPr>
                <a:noAutofit/>
              </a:bodyPr>
              <a:lstStyle/>
              <a:p>
                <a:pPr>
                  <a:lnSpc>
                    <a:spcPct val="100000"/>
                  </a:lnSpc>
                </a:pPr>
                <a:endParaRPr lang="en-US" dirty="0">
                  <a:latin typeface="Adobe Caslon Pro"/>
                </a:endParaRPr>
              </a:p>
              <a:p>
                <a:pPr>
                  <a:lnSpc>
                    <a:spcPct val="10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r>
                        <a:rPr lang="it-IT" b="0" i="1" smtClean="0">
                          <a:latin typeface="Cambria Math" panose="02040503050406030204" pitchFamily="18" charset="0"/>
                        </a:rPr>
                        <m:t> </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𝑑</m:t>
                              </m:r>
                            </m:e>
                            <m:sub>
                              <m:r>
                                <a:rPr lang="it-IT" b="0" i="1" smtClean="0">
                                  <a:latin typeface="Cambria Math" panose="02040503050406030204" pitchFamily="18" charset="0"/>
                                </a:rPr>
                                <m:t>𝑡h𝑟𝑒𝑠h𝑜𝑙𝑑</m:t>
                              </m:r>
                            </m:sub>
                          </m:sSub>
                          <m:r>
                            <a:rPr lang="it-IT" b="0" i="1" smtClean="0">
                              <a:latin typeface="Cambria Math" panose="02040503050406030204" pitchFamily="18" charset="0"/>
                            </a:rPr>
                            <m:t> </m:t>
                          </m:r>
                        </m:e>
                      </m:d>
                      <m:r>
                        <a:rPr lang="it-IT" b="0" i="1" smtClean="0">
                          <a:latin typeface="Cambria Math" panose="02040503050406030204" pitchFamily="18" charset="0"/>
                        </a:rPr>
                        <m:t>  </m:t>
                      </m:r>
                      <m:r>
                        <a:rPr lang="it-IT" b="0" i="1" smtClean="0">
                          <a:latin typeface="Cambria Math" panose="02040503050406030204" pitchFamily="18" charset="0"/>
                        </a:rPr>
                        <m:t>𝐼𝑀</m:t>
                      </m:r>
                      <m:r>
                        <a:rPr lang="it-IT" b="0" i="1" smtClean="0">
                          <a:latin typeface="Cambria Math" panose="02040503050406030204" pitchFamily="18" charset="0"/>
                        </a:rPr>
                        <m:t>=</m:t>
                      </m:r>
                      <m:r>
                        <a:rPr lang="it-IT" b="0" i="1" smtClean="0">
                          <a:latin typeface="Cambria Math" panose="02040503050406030204" pitchFamily="18" charset="0"/>
                        </a:rPr>
                        <m:t>𝑖𝑚</m:t>
                      </m:r>
                      <m:r>
                        <a:rPr lang="it-IT" b="0" i="1" smtClean="0">
                          <a:latin typeface="Cambria Math" panose="02040503050406030204" pitchFamily="18" charset="0"/>
                        </a:rPr>
                        <m:t>)</m:t>
                      </m:r>
                    </m:oMath>
                  </m:oMathPara>
                </a14:m>
                <a:endParaRPr lang="en-GB" i="1" dirty="0">
                  <a:latin typeface="Adobe Caslon Pro"/>
                </a:endParaRPr>
              </a:p>
              <a:p>
                <a:pPr>
                  <a:lnSpc>
                    <a:spcPct val="100000"/>
                  </a:lnSpc>
                </a:pPr>
                <a:endParaRPr lang="en-GB" i="1" dirty="0">
                  <a:latin typeface="Adobe Caslon Pro"/>
                </a:endParaRPr>
              </a:p>
              <a:p>
                <a:pPr>
                  <a:lnSpc>
                    <a:spcPct val="100000"/>
                  </a:lnSpc>
                </a:pPr>
                <a:r>
                  <a:rPr lang="en-GB" dirty="0">
                    <a:latin typeface="Adobe Caslon Pro"/>
                  </a:rPr>
                  <a:t>Fragility curves for different damage limit states or thresholds.</a:t>
                </a:r>
              </a:p>
            </p:txBody>
          </p:sp>
        </mc:Choice>
        <mc:Fallback>
          <p:sp>
            <p:nvSpPr>
              <p:cNvPr id="4" name="Segnaposto testo 3"/>
              <p:cNvSpPr>
                <a:spLocks noGrp="1" noRot="1" noChangeAspect="1" noMove="1" noResize="1" noEditPoints="1" noAdjustHandles="1" noChangeArrowheads="1" noChangeShapeType="1" noTextEdit="1"/>
              </p:cNvSpPr>
              <p:nvPr>
                <p:ph type="body" sz="quarter" idx="12"/>
              </p:nvPr>
            </p:nvSpPr>
            <p:spPr>
              <a:xfrm>
                <a:off x="3194071" y="2481264"/>
                <a:ext cx="3765529" cy="947736"/>
              </a:xfrm>
              <a:blipFill>
                <a:blip r:embed="rId3"/>
                <a:stretch>
                  <a:fillRect l="-1456" b="-91026"/>
                </a:stretch>
              </a:blipFill>
            </p:spPr>
            <p:txBody>
              <a:bodyPr/>
              <a:lstStyle/>
              <a:p>
                <a:r>
                  <a:rPr lang="it-IT">
                    <a:noFill/>
                  </a:rPr>
                  <a:t> </a:t>
                </a:r>
              </a:p>
            </p:txBody>
          </p:sp>
        </mc:Fallback>
      </mc:AlternateContent>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12</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34" name="Gruppo 33">
            <a:extLst>
              <a:ext uri="{FF2B5EF4-FFF2-40B4-BE49-F238E27FC236}">
                <a16:creationId xmlns:a16="http://schemas.microsoft.com/office/drawing/2014/main" id="{5CC755AE-961C-4793-8CFA-8322F7D976EE}"/>
              </a:ext>
            </a:extLst>
          </p:cNvPr>
          <p:cNvGrpSpPr/>
          <p:nvPr/>
        </p:nvGrpSpPr>
        <p:grpSpPr>
          <a:xfrm>
            <a:off x="460218" y="2553942"/>
            <a:ext cx="1732426" cy="2100180"/>
            <a:chOff x="1645021" y="2977429"/>
            <a:chExt cx="2055610" cy="2100180"/>
          </a:xfrm>
        </p:grpSpPr>
        <p:grpSp>
          <p:nvGrpSpPr>
            <p:cNvPr id="35" name="Gruppo 34">
              <a:extLst>
                <a:ext uri="{FF2B5EF4-FFF2-40B4-BE49-F238E27FC236}">
                  <a16:creationId xmlns:a16="http://schemas.microsoft.com/office/drawing/2014/main" id="{47E0E1AA-B9AB-4305-91E3-3AC63C2828FA}"/>
                </a:ext>
              </a:extLst>
            </p:cNvPr>
            <p:cNvGrpSpPr/>
            <p:nvPr/>
          </p:nvGrpSpPr>
          <p:grpSpPr>
            <a:xfrm>
              <a:off x="1645021" y="2977429"/>
              <a:ext cx="2055610" cy="2100180"/>
              <a:chOff x="1645021" y="2977429"/>
              <a:chExt cx="2080772" cy="2485734"/>
            </a:xfrm>
          </p:grpSpPr>
          <p:sp>
            <p:nvSpPr>
              <p:cNvPr id="37" name="Figura a mano libera: forma 36">
                <a:extLst>
                  <a:ext uri="{FF2B5EF4-FFF2-40B4-BE49-F238E27FC236}">
                    <a16:creationId xmlns:a16="http://schemas.microsoft.com/office/drawing/2014/main" id="{3BE9C9B0-E6AC-4F82-994A-AF526F4DEC92}"/>
                  </a:ext>
                </a:extLst>
              </p:cNvPr>
              <p:cNvSpPr/>
              <p:nvPr/>
            </p:nvSpPr>
            <p:spPr>
              <a:xfrm rot="16200000">
                <a:off x="1465602" y="3156848"/>
                <a:ext cx="2439609" cy="2080772"/>
              </a:xfrm>
              <a:custGeom>
                <a:avLst/>
                <a:gdLst>
                  <a:gd name="connsiteX0" fmla="*/ 0 w 2080771"/>
                  <a:gd name="connsiteY0" fmla="*/ 104039 h 2439608"/>
                  <a:gd name="connsiteX1" fmla="*/ 104039 w 2080771"/>
                  <a:gd name="connsiteY1" fmla="*/ 0 h 2439608"/>
                  <a:gd name="connsiteX2" fmla="*/ 1976732 w 2080771"/>
                  <a:gd name="connsiteY2" fmla="*/ 0 h 2439608"/>
                  <a:gd name="connsiteX3" fmla="*/ 2080771 w 2080771"/>
                  <a:gd name="connsiteY3" fmla="*/ 104039 h 2439608"/>
                  <a:gd name="connsiteX4" fmla="*/ 2080771 w 2080771"/>
                  <a:gd name="connsiteY4" fmla="*/ 2335569 h 2439608"/>
                  <a:gd name="connsiteX5" fmla="*/ 1976732 w 2080771"/>
                  <a:gd name="connsiteY5" fmla="*/ 2439608 h 2439608"/>
                  <a:gd name="connsiteX6" fmla="*/ 104039 w 2080771"/>
                  <a:gd name="connsiteY6" fmla="*/ 2439608 h 2439608"/>
                  <a:gd name="connsiteX7" fmla="*/ 0 w 2080771"/>
                  <a:gd name="connsiteY7" fmla="*/ 2335569 h 2439608"/>
                  <a:gd name="connsiteX8" fmla="*/ 0 w 2080771"/>
                  <a:gd name="connsiteY8" fmla="*/ 104039 h 24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771" h="2439608">
                    <a:moveTo>
                      <a:pt x="1992034" y="1"/>
                    </a:moveTo>
                    <a:cubicBezTo>
                      <a:pt x="2041042" y="1"/>
                      <a:pt x="2080771" y="54613"/>
                      <a:pt x="2080771" y="121981"/>
                    </a:cubicBezTo>
                    <a:lnTo>
                      <a:pt x="2080771" y="2317627"/>
                    </a:lnTo>
                    <a:cubicBezTo>
                      <a:pt x="2080771" y="2384995"/>
                      <a:pt x="2041042" y="2439607"/>
                      <a:pt x="1992034" y="2439607"/>
                    </a:cubicBezTo>
                    <a:lnTo>
                      <a:pt x="88737" y="2439607"/>
                    </a:lnTo>
                    <a:cubicBezTo>
                      <a:pt x="39729" y="2439607"/>
                      <a:pt x="0" y="2384995"/>
                      <a:pt x="0" y="2317627"/>
                    </a:cubicBezTo>
                    <a:lnTo>
                      <a:pt x="0" y="121981"/>
                    </a:lnTo>
                    <a:cubicBezTo>
                      <a:pt x="0" y="54613"/>
                      <a:pt x="39729" y="1"/>
                      <a:pt x="88737" y="1"/>
                    </a:cubicBezTo>
                    <a:lnTo>
                      <a:pt x="1992034"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439130" tIns="48006" rIns="62230" bIns="1664617"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38" name="Figura a mano libera: forma 37">
                <a:extLst>
                  <a:ext uri="{FF2B5EF4-FFF2-40B4-BE49-F238E27FC236}">
                    <a16:creationId xmlns:a16="http://schemas.microsoft.com/office/drawing/2014/main" id="{844DA346-EA08-4C91-BA77-F9A57DEEB825}"/>
                  </a:ext>
                </a:extLst>
              </p:cNvPr>
              <p:cNvSpPr/>
              <p:nvPr/>
            </p:nvSpPr>
            <p:spPr>
              <a:xfrm>
                <a:off x="2047223" y="3023555"/>
                <a:ext cx="1550174" cy="2439608"/>
              </a:xfrm>
              <a:custGeom>
                <a:avLst/>
                <a:gdLst>
                  <a:gd name="connsiteX0" fmla="*/ 0 w 1550174"/>
                  <a:gd name="connsiteY0" fmla="*/ 0 h 2439608"/>
                  <a:gd name="connsiteX1" fmla="*/ 1550174 w 1550174"/>
                  <a:gd name="connsiteY1" fmla="*/ 0 h 2439608"/>
                  <a:gd name="connsiteX2" fmla="*/ 1550174 w 1550174"/>
                  <a:gd name="connsiteY2" fmla="*/ 2439608 h 2439608"/>
                  <a:gd name="connsiteX3" fmla="*/ 0 w 1550174"/>
                  <a:gd name="connsiteY3" fmla="*/ 2439608 h 2439608"/>
                  <a:gd name="connsiteX4" fmla="*/ 0 w 1550174"/>
                  <a:gd name="connsiteY4" fmla="*/ 0 h 243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74" h="2439608">
                    <a:moveTo>
                      <a:pt x="0" y="0"/>
                    </a:moveTo>
                    <a:lnTo>
                      <a:pt x="1550174" y="0"/>
                    </a:lnTo>
                    <a:lnTo>
                      <a:pt x="1550174" y="2439608"/>
                    </a:lnTo>
                    <a:lnTo>
                      <a:pt x="0" y="2439608"/>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p:txBody>
          </p:sp>
        </p:grpSp>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E7A20EB4-DE2D-4DF8-B8CA-BD712478A266}"/>
                    </a:ext>
                  </a:extLst>
                </p:cNvPr>
                <p:cNvSpPr txBox="1"/>
                <p:nvPr/>
              </p:nvSpPr>
              <p:spPr>
                <a:xfrm>
                  <a:off x="2096851" y="3619605"/>
                  <a:ext cx="1484024" cy="1198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36" name="CasellaDiTesto 35">
                  <a:extLst>
                    <a:ext uri="{FF2B5EF4-FFF2-40B4-BE49-F238E27FC236}">
                      <a16:creationId xmlns:a16="http://schemas.microsoft.com/office/drawing/2014/main" id="{E7A20EB4-DE2D-4DF8-B8CA-BD712478A266}"/>
                    </a:ext>
                  </a:extLst>
                </p:cNvPr>
                <p:cNvSpPr txBox="1">
                  <a:spLocks noRot="1" noChangeAspect="1" noMove="1" noResize="1" noEditPoints="1" noAdjustHandles="1" noChangeArrowheads="1" noChangeShapeType="1" noTextEdit="1"/>
                </p:cNvSpPr>
                <p:nvPr/>
              </p:nvSpPr>
              <p:spPr>
                <a:xfrm>
                  <a:off x="2096851" y="3619605"/>
                  <a:ext cx="1484024" cy="1198289"/>
                </a:xfrm>
                <a:prstGeom prst="rect">
                  <a:avLst/>
                </a:prstGeom>
                <a:blipFill>
                  <a:blip r:embed="rId8"/>
                  <a:stretch>
                    <a:fillRect l="-1951" t="-508" r="-3902"/>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BBA12E64-C944-444A-8492-4090712167EE}"/>
              </a:ext>
            </a:extLst>
          </p:cNvPr>
          <p:cNvGrpSpPr/>
          <p:nvPr/>
        </p:nvGrpSpPr>
        <p:grpSpPr>
          <a:xfrm>
            <a:off x="1074740" y="4654122"/>
            <a:ext cx="1732425" cy="2078910"/>
            <a:chOff x="12560923" y="1013183"/>
            <a:chExt cx="1732425" cy="2078910"/>
          </a:xfrm>
        </p:grpSpPr>
        <p:grpSp>
          <p:nvGrpSpPr>
            <p:cNvPr id="40" name="Gruppo 39">
              <a:extLst>
                <a:ext uri="{FF2B5EF4-FFF2-40B4-BE49-F238E27FC236}">
                  <a16:creationId xmlns:a16="http://schemas.microsoft.com/office/drawing/2014/main" id="{F5A19589-84B0-494C-871F-BFA40FB16A54}"/>
                </a:ext>
              </a:extLst>
            </p:cNvPr>
            <p:cNvGrpSpPr/>
            <p:nvPr/>
          </p:nvGrpSpPr>
          <p:grpSpPr>
            <a:xfrm>
              <a:off x="12560923" y="1013183"/>
              <a:ext cx="1732425" cy="2078910"/>
              <a:chOff x="13420811" y="2795247"/>
              <a:chExt cx="1732425" cy="2078910"/>
            </a:xfrm>
          </p:grpSpPr>
          <p:sp>
            <p:nvSpPr>
              <p:cNvPr id="42" name="Figura a mano libera: forma 41">
                <a:extLst>
                  <a:ext uri="{FF2B5EF4-FFF2-40B4-BE49-F238E27FC236}">
                    <a16:creationId xmlns:a16="http://schemas.microsoft.com/office/drawing/2014/main" id="{A51370AC-4537-4EBF-8E60-298A904533D1}"/>
                  </a:ext>
                </a:extLst>
              </p:cNvPr>
              <p:cNvSpPr/>
              <p:nvPr/>
            </p:nvSpPr>
            <p:spPr>
              <a:xfrm rot="16200000">
                <a:off x="13247569" y="2968489"/>
                <a:ext cx="2078910" cy="1732425"/>
              </a:xfrm>
              <a:custGeom>
                <a:avLst/>
                <a:gdLst>
                  <a:gd name="connsiteX0" fmla="*/ 0 w 1732424"/>
                  <a:gd name="connsiteY0" fmla="*/ 86621 h 2078909"/>
                  <a:gd name="connsiteX1" fmla="*/ 86621 w 1732424"/>
                  <a:gd name="connsiteY1" fmla="*/ 0 h 2078909"/>
                  <a:gd name="connsiteX2" fmla="*/ 1645803 w 1732424"/>
                  <a:gd name="connsiteY2" fmla="*/ 0 h 2078909"/>
                  <a:gd name="connsiteX3" fmla="*/ 1732424 w 1732424"/>
                  <a:gd name="connsiteY3" fmla="*/ 86621 h 2078909"/>
                  <a:gd name="connsiteX4" fmla="*/ 1732424 w 1732424"/>
                  <a:gd name="connsiteY4" fmla="*/ 1992288 h 2078909"/>
                  <a:gd name="connsiteX5" fmla="*/ 1645803 w 1732424"/>
                  <a:gd name="connsiteY5" fmla="*/ 2078909 h 2078909"/>
                  <a:gd name="connsiteX6" fmla="*/ 86621 w 1732424"/>
                  <a:gd name="connsiteY6" fmla="*/ 2078909 h 2078909"/>
                  <a:gd name="connsiteX7" fmla="*/ 0 w 1732424"/>
                  <a:gd name="connsiteY7" fmla="*/ 1992288 h 2078909"/>
                  <a:gd name="connsiteX8" fmla="*/ 0 w 1732424"/>
                  <a:gd name="connsiteY8" fmla="*/ 86621 h 207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424" h="2078909">
                    <a:moveTo>
                      <a:pt x="1660239" y="1"/>
                    </a:moveTo>
                    <a:cubicBezTo>
                      <a:pt x="1700105" y="1"/>
                      <a:pt x="1732424" y="46539"/>
                      <a:pt x="1732424" y="103946"/>
                    </a:cubicBezTo>
                    <a:lnTo>
                      <a:pt x="1732424" y="1974963"/>
                    </a:lnTo>
                    <a:cubicBezTo>
                      <a:pt x="1732424" y="2032370"/>
                      <a:pt x="1700105" y="2078908"/>
                      <a:pt x="1660239" y="2078908"/>
                    </a:cubicBezTo>
                    <a:lnTo>
                      <a:pt x="72185" y="2078908"/>
                    </a:lnTo>
                    <a:cubicBezTo>
                      <a:pt x="32319" y="2078908"/>
                      <a:pt x="0" y="2032370"/>
                      <a:pt x="0" y="1974963"/>
                    </a:cubicBezTo>
                    <a:lnTo>
                      <a:pt x="0" y="103946"/>
                    </a:lnTo>
                    <a:cubicBezTo>
                      <a:pt x="0" y="46539"/>
                      <a:pt x="32319" y="1"/>
                      <a:pt x="72185" y="1"/>
                    </a:cubicBezTo>
                    <a:lnTo>
                      <a:pt x="1660239"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374204" tIns="48006" rIns="62230" bIns="138594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43" name="Figura a mano libera: forma 42">
                <a:extLst>
                  <a:ext uri="{FF2B5EF4-FFF2-40B4-BE49-F238E27FC236}">
                    <a16:creationId xmlns:a16="http://schemas.microsoft.com/office/drawing/2014/main" id="{5691EDB4-48C4-4767-A6FD-5BC8327061AF}"/>
                  </a:ext>
                </a:extLst>
              </p:cNvPr>
              <p:cNvSpPr/>
              <p:nvPr/>
            </p:nvSpPr>
            <p:spPr>
              <a:xfrm>
                <a:off x="13736062" y="2795247"/>
                <a:ext cx="1290656" cy="2078909"/>
              </a:xfrm>
              <a:custGeom>
                <a:avLst/>
                <a:gdLst>
                  <a:gd name="connsiteX0" fmla="*/ 0 w 1290656"/>
                  <a:gd name="connsiteY0" fmla="*/ 0 h 2078909"/>
                  <a:gd name="connsiteX1" fmla="*/ 1290656 w 1290656"/>
                  <a:gd name="connsiteY1" fmla="*/ 0 h 2078909"/>
                  <a:gd name="connsiteX2" fmla="*/ 1290656 w 1290656"/>
                  <a:gd name="connsiteY2" fmla="*/ 2078909 h 2078909"/>
                  <a:gd name="connsiteX3" fmla="*/ 0 w 1290656"/>
                  <a:gd name="connsiteY3" fmla="*/ 2078909 h 2078909"/>
                  <a:gd name="connsiteX4" fmla="*/ 0 w 1290656"/>
                  <a:gd name="connsiteY4" fmla="*/ 0 h 207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56" h="2078909">
                    <a:moveTo>
                      <a:pt x="0" y="0"/>
                    </a:moveTo>
                    <a:lnTo>
                      <a:pt x="1290656" y="0"/>
                    </a:lnTo>
                    <a:lnTo>
                      <a:pt x="1290656" y="2078909"/>
                    </a:lnTo>
                    <a:lnTo>
                      <a:pt x="0" y="2078909"/>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p:txBody>
          </p:sp>
        </p:grpSp>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D78760EC-342C-4861-A0B5-8978C7DBD4FD}"/>
                    </a:ext>
                  </a:extLst>
                </p:cNvPr>
                <p:cNvSpPr txBox="1"/>
                <p:nvPr/>
              </p:nvSpPr>
              <p:spPr>
                <a:xfrm>
                  <a:off x="12845058" y="1574452"/>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41" name="CasellaDiTesto 40">
                  <a:extLst>
                    <a:ext uri="{FF2B5EF4-FFF2-40B4-BE49-F238E27FC236}">
                      <a16:creationId xmlns:a16="http://schemas.microsoft.com/office/drawing/2014/main" id="{D78760EC-342C-4861-A0B5-8978C7DBD4FD}"/>
                    </a:ext>
                  </a:extLst>
                </p:cNvPr>
                <p:cNvSpPr txBox="1">
                  <a:spLocks noRot="1" noChangeAspect="1" noMove="1" noResize="1" noEditPoints="1" noAdjustHandles="1" noChangeArrowheads="1" noChangeShapeType="1" noTextEdit="1"/>
                </p:cNvSpPr>
                <p:nvPr/>
              </p:nvSpPr>
              <p:spPr>
                <a:xfrm>
                  <a:off x="12845058" y="1574452"/>
                  <a:ext cx="1321772" cy="1384995"/>
                </a:xfrm>
                <a:prstGeom prst="rect">
                  <a:avLst/>
                </a:prstGeom>
                <a:blipFill>
                  <a:blip r:embed="rId9"/>
                  <a:stretch>
                    <a:fillRect l="-1843" t="-881" r="-3687"/>
                  </a:stretch>
                </a:blipFill>
              </p:spPr>
              <p:txBody>
                <a:bodyPr/>
                <a:lstStyle/>
                <a:p>
                  <a:r>
                    <a:rPr lang="it-IT">
                      <a:noFill/>
                    </a:rPr>
                    <a:t> </a:t>
                  </a:r>
                </a:p>
              </p:txBody>
            </p:sp>
          </mc:Fallback>
        </mc:AlternateContent>
      </p:grpSp>
      <p:graphicFrame>
        <p:nvGraphicFramePr>
          <p:cNvPr id="44" name="Tabella 6">
            <a:extLst>
              <a:ext uri="{FF2B5EF4-FFF2-40B4-BE49-F238E27FC236}">
                <a16:creationId xmlns:a16="http://schemas.microsoft.com/office/drawing/2014/main" id="{46AAEA3A-A1B0-4ECB-9707-C8B421771BB4}"/>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2" name="Immagine 1">
            <a:extLst>
              <a:ext uri="{FF2B5EF4-FFF2-40B4-BE49-F238E27FC236}">
                <a16:creationId xmlns:a16="http://schemas.microsoft.com/office/drawing/2014/main" id="{5C0607B2-D006-406B-8BB3-557F89D6B014}"/>
              </a:ext>
            </a:extLst>
          </p:cNvPr>
          <p:cNvPicPr>
            <a:picLocks noChangeAspect="1"/>
          </p:cNvPicPr>
          <p:nvPr/>
        </p:nvPicPr>
        <p:blipFill>
          <a:blip r:embed="rId10"/>
          <a:stretch>
            <a:fillRect/>
          </a:stretch>
        </p:blipFill>
        <p:spPr>
          <a:xfrm>
            <a:off x="6919027" y="2481263"/>
            <a:ext cx="4431962" cy="3933824"/>
          </a:xfrm>
          <a:prstGeom prst="rect">
            <a:avLst/>
          </a:prstGeom>
        </p:spPr>
      </p:pic>
    </p:spTree>
    <p:extLst>
      <p:ext uri="{BB962C8B-B14F-4D97-AF65-F5344CB8AC3E}">
        <p14:creationId xmlns:p14="http://schemas.microsoft.com/office/powerpoint/2010/main" val="3936719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0" name="Tabella 60">
                <a:extLst>
                  <a:ext uri="{FF2B5EF4-FFF2-40B4-BE49-F238E27FC236}">
                    <a16:creationId xmlns:a16="http://schemas.microsoft.com/office/drawing/2014/main" id="{A725F165-EF8E-4A87-B02B-CE36E4547620}"/>
                  </a:ext>
                </a:extLst>
              </p:cNvPr>
              <p:cNvGraphicFramePr>
                <a:graphicFrameLocks noGrp="1"/>
              </p:cNvGraphicFramePr>
              <p:nvPr/>
            </p:nvGraphicFramePr>
            <p:xfrm>
              <a:off x="3477376" y="2481263"/>
              <a:ext cx="8147762" cy="4247007"/>
            </p:xfrm>
            <a:graphic>
              <a:graphicData uri="http://schemas.openxmlformats.org/drawingml/2006/table">
                <a:tbl>
                  <a:tblPr firstRow="1">
                    <a:tableStyleId>{9D7B26C5-4107-4FEC-AEDC-1716B250A1EF}</a:tableStyleId>
                  </a:tblPr>
                  <a:tblGrid>
                    <a:gridCol w="4264931">
                      <a:extLst>
                        <a:ext uri="{9D8B030D-6E8A-4147-A177-3AD203B41FA5}">
                          <a16:colId xmlns:a16="http://schemas.microsoft.com/office/drawing/2014/main" val="1382741543"/>
                        </a:ext>
                      </a:extLst>
                    </a:gridCol>
                    <a:gridCol w="3882831">
                      <a:extLst>
                        <a:ext uri="{9D8B030D-6E8A-4147-A177-3AD203B41FA5}">
                          <a16:colId xmlns:a16="http://schemas.microsoft.com/office/drawing/2014/main" val="900042537"/>
                        </a:ext>
                      </a:extLst>
                    </a:gridCol>
                  </a:tblGrid>
                  <a:tr h="370840">
                    <a:tc>
                      <a:txBody>
                        <a:bodyPr/>
                        <a:lstStyle/>
                        <a:p>
                          <a:pPr algn="ctr"/>
                          <a:r>
                            <a:rPr lang="it-IT" sz="1600" dirty="0">
                              <a:latin typeface="Adobe Caslon Pro"/>
                            </a:rPr>
                            <a:t>INTENSITY MEASURE </a:t>
                          </a:r>
                          <a14:m>
                            <m:oMath xmlns:m="http://schemas.openxmlformats.org/officeDocument/2006/math">
                              <m:r>
                                <a:rPr lang="it-IT" sz="1600" b="1" i="1" smtClean="0">
                                  <a:latin typeface="Cambria Math" panose="02040503050406030204" pitchFamily="18" charset="0"/>
                                </a:rPr>
                                <m:t>(</m:t>
                              </m:r>
                              <m:r>
                                <a:rPr lang="it-IT" sz="1600" b="1" i="1" smtClean="0">
                                  <a:latin typeface="Cambria Math" panose="02040503050406030204" pitchFamily="18" charset="0"/>
                                </a:rPr>
                                <m:t>𝑰𝑴</m:t>
                              </m:r>
                              <m:r>
                                <a:rPr lang="it-IT" sz="1600" b="1" i="1" smtClean="0">
                                  <a:latin typeface="Cambria Math" panose="02040503050406030204" pitchFamily="18" charset="0"/>
                                </a:rPr>
                                <m:t>)</m:t>
                              </m:r>
                            </m:oMath>
                          </a14:m>
                          <a:r>
                            <a:rPr lang="it-IT" sz="1600" dirty="0">
                              <a:latin typeface="Adobe Caslon Pro"/>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600" dirty="0">
                              <a:latin typeface="Adobe Caslon Pro"/>
                            </a:rPr>
                            <a:t>DAMAGE STATE </a:t>
                          </a:r>
                          <a14:m>
                            <m:oMath xmlns:m="http://schemas.openxmlformats.org/officeDocument/2006/math">
                              <m:r>
                                <a:rPr lang="it-IT" sz="1600" b="1" i="0" smtClean="0">
                                  <a:latin typeface="Cambria Math" panose="02040503050406030204" pitchFamily="18" charset="0"/>
                                </a:rPr>
                                <m:t>(</m:t>
                              </m:r>
                              <m:r>
                                <a:rPr lang="it-IT" sz="1600" b="1" i="1" smtClean="0">
                                  <a:latin typeface="Cambria Math" panose="02040503050406030204" pitchFamily="18" charset="0"/>
                                </a:rPr>
                                <m:t>𝑫</m:t>
                              </m:r>
                              <m:r>
                                <a:rPr lang="it-IT" sz="1600" b="1" i="1" smtClean="0">
                                  <a:latin typeface="Cambria Math" panose="02040503050406030204" pitchFamily="18" charset="0"/>
                                </a:rPr>
                                <m:t>)</m:t>
                              </m:r>
                            </m:oMath>
                          </a14:m>
                          <a:endParaRPr lang="it-IT" sz="1600" dirty="0">
                            <a:latin typeface="Adobe Caslon Pr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510857">
                    <a:tc>
                      <a:txBody>
                        <a:bodyPr/>
                        <a:lstStyle/>
                        <a:p>
                          <a:pPr>
                            <a:lnSpc>
                              <a:spcPts val="2500"/>
                            </a:lnSpc>
                          </a:pPr>
                          <a:r>
                            <a:rPr lang="it-IT" sz="1600" dirty="0">
                              <a:latin typeface="Adobe Caslon Pro"/>
                            </a:rPr>
                            <a:t>in </a:t>
                          </a:r>
                          <a:r>
                            <a:rPr lang="it-IT" sz="1600" dirty="0" err="1">
                              <a:latin typeface="Adobe Caslon Pro"/>
                            </a:rPr>
                            <a:t>terms</a:t>
                          </a:r>
                          <a:r>
                            <a:rPr lang="it-IT" sz="1600" dirty="0">
                              <a:latin typeface="Adobe Caslon Pro"/>
                            </a:rPr>
                            <a:t> of:</a:t>
                          </a:r>
                        </a:p>
                        <a:p>
                          <a:pPr marL="285750" indent="-285750">
                            <a:lnSpc>
                              <a:spcPts val="2500"/>
                            </a:lnSpc>
                            <a:buFont typeface="Arial" panose="020B0604020202020204" pitchFamily="34" charset="0"/>
                            <a:buChar char="•"/>
                          </a:pPr>
                          <a:r>
                            <a:rPr lang="it-IT" sz="1600" b="1" i="1" u="sng" dirty="0" err="1">
                              <a:latin typeface="Adobe Caslon Pro"/>
                            </a:rPr>
                            <a:t>Efficiency</a:t>
                          </a:r>
                          <a:r>
                            <a:rPr lang="it-IT" sz="1600" dirty="0">
                              <a:latin typeface="Adobe Caslon Pro"/>
                            </a:rPr>
                            <a:t>, i.e. </a:t>
                          </a:r>
                          <a:r>
                            <a:rPr lang="it-IT" sz="1600" dirty="0" err="1">
                              <a:latin typeface="Adobe Caslon Pro"/>
                            </a:rPr>
                            <a:t>variability</a:t>
                          </a:r>
                          <a:r>
                            <a:rPr lang="it-IT" sz="1600" dirty="0">
                              <a:latin typeface="Adobe Caslon Pro"/>
                            </a:rPr>
                            <a:t> of an </a:t>
                          </a:r>
                          <a:r>
                            <a:rPr lang="it-IT" sz="1600" i="1" dirty="0">
                              <a:latin typeface="Adobe Caslon Pro"/>
                            </a:rPr>
                            <a:t>EDP</a:t>
                          </a:r>
                          <a:r>
                            <a:rPr lang="it-IT" sz="1600" dirty="0">
                              <a:latin typeface="Adobe Caslon Pro"/>
                            </a:rPr>
                            <a:t> for a </a:t>
                          </a:r>
                          <a:r>
                            <a:rPr lang="it-IT" sz="1600" dirty="0" err="1">
                              <a:latin typeface="Adobe Caslon Pro"/>
                            </a:rPr>
                            <a:t>given</a:t>
                          </a:r>
                          <a:r>
                            <a:rPr lang="it-IT" sz="1600" dirty="0">
                              <a:latin typeface="Adobe Caslon Pro"/>
                            </a:rPr>
                            <a:t> </a:t>
                          </a:r>
                          <a:r>
                            <a:rPr lang="it-IT" sz="1600" i="1" dirty="0">
                              <a:latin typeface="Adobe Caslon Pro"/>
                            </a:rPr>
                            <a:t>IM</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Robustness</a:t>
                          </a:r>
                          <a:r>
                            <a:rPr lang="it-IT" sz="1600" dirty="0">
                              <a:latin typeface="Adobe Caslon Pro"/>
                            </a:rPr>
                            <a:t>, i.e. </a:t>
                          </a:r>
                          <a:r>
                            <a:rPr lang="it-IT" sz="1600" dirty="0" err="1">
                              <a:latin typeface="Adobe Caslon Pro"/>
                            </a:rPr>
                            <a:t>efficiency</a:t>
                          </a:r>
                          <a:r>
                            <a:rPr lang="it-IT" sz="1600" dirty="0">
                              <a:latin typeface="Adobe Caslon Pro"/>
                            </a:rPr>
                            <a:t> </a:t>
                          </a:r>
                          <a:r>
                            <a:rPr lang="it-IT" sz="1600" dirty="0" err="1">
                              <a:latin typeface="Adobe Caslon Pro"/>
                            </a:rPr>
                            <a:t>between</a:t>
                          </a:r>
                          <a:r>
                            <a:rPr lang="it-IT" sz="1600" dirty="0">
                              <a:latin typeface="Adobe Caslon Pro"/>
                            </a:rPr>
                            <a:t> </a:t>
                          </a:r>
                          <a:r>
                            <a:rPr lang="it-IT" sz="1600" i="1" dirty="0">
                              <a:latin typeface="Adobe Caslon Pro"/>
                            </a:rPr>
                            <a:t>IM-EDP </a:t>
                          </a:r>
                          <a:r>
                            <a:rPr lang="it-IT" sz="1600" dirty="0" err="1">
                              <a:latin typeface="Adobe Caslon Pro"/>
                            </a:rPr>
                            <a:t>at</a:t>
                          </a:r>
                          <a:r>
                            <a:rPr lang="it-IT" sz="1600" dirty="0">
                              <a:latin typeface="Adobe Caslon Pro"/>
                            </a:rPr>
                            <a:t> </a:t>
                          </a:r>
                          <a:r>
                            <a:rPr lang="it-IT" sz="1600" dirty="0" err="1">
                              <a:latin typeface="Adobe Caslon Pro"/>
                            </a:rPr>
                            <a:t>different</a:t>
                          </a:r>
                          <a:r>
                            <a:rPr lang="it-IT" sz="1600" dirty="0">
                              <a:latin typeface="Adobe Caslon Pro"/>
                            </a:rPr>
                            <a:t> </a:t>
                          </a:r>
                          <a:r>
                            <a:rPr lang="it-IT" sz="1600" dirty="0" err="1">
                              <a:latin typeface="Adobe Caslon Pro"/>
                            </a:rPr>
                            <a:t>period</a:t>
                          </a:r>
                          <a:r>
                            <a:rPr lang="it-IT" sz="1600" dirty="0">
                              <a:latin typeface="Adobe Caslon Pro"/>
                            </a:rPr>
                            <a:t> ranges;</a:t>
                          </a:r>
                        </a:p>
                        <a:p>
                          <a:pPr marL="285750" indent="-285750">
                            <a:lnSpc>
                              <a:spcPts val="2500"/>
                            </a:lnSpc>
                            <a:buFont typeface="Arial" panose="020B0604020202020204" pitchFamily="34" charset="0"/>
                            <a:buChar char="•"/>
                          </a:pPr>
                          <a:r>
                            <a:rPr lang="it-IT" sz="1600" b="1" i="1" u="sng" dirty="0" err="1">
                              <a:latin typeface="Adobe Caslon Pro"/>
                            </a:rPr>
                            <a:t>Practicality</a:t>
                          </a:r>
                          <a:r>
                            <a:rPr lang="it-IT" sz="1600" dirty="0">
                              <a:latin typeface="Adobe Caslon Pro"/>
                            </a:rPr>
                            <a:t>, i.e. </a:t>
                          </a:r>
                          <a:r>
                            <a:rPr lang="it-IT" sz="1600" dirty="0" err="1">
                              <a:latin typeface="Adobe Caslon Pro"/>
                            </a:rPr>
                            <a:t>correlation</a:t>
                          </a:r>
                          <a:r>
                            <a:rPr lang="it-IT" sz="1600" dirty="0">
                              <a:latin typeface="Adobe Caslon Pro"/>
                            </a:rPr>
                            <a:t> to </a:t>
                          </a:r>
                          <a:r>
                            <a:rPr lang="it-IT" sz="1600" dirty="0" err="1">
                              <a:latin typeface="Adobe Caslon Pro"/>
                            </a:rPr>
                            <a:t>known</a:t>
                          </a:r>
                          <a:r>
                            <a:rPr lang="it-IT" sz="1600" dirty="0">
                              <a:latin typeface="Adobe Caslon Pro"/>
                            </a:rPr>
                            <a:t> and easy </a:t>
                          </a:r>
                          <a:r>
                            <a:rPr lang="it-IT" sz="1600" dirty="0" err="1">
                              <a:latin typeface="Adobe Caslon Pro"/>
                            </a:rPr>
                            <a:t>identifiable</a:t>
                          </a:r>
                          <a:r>
                            <a:rPr lang="it-IT" sz="1600" dirty="0">
                              <a:latin typeface="Adobe Caslon Pro"/>
                            </a:rPr>
                            <a:t> engineering </a:t>
                          </a:r>
                          <a:r>
                            <a:rPr lang="it-IT" sz="1600" dirty="0" err="1">
                              <a:latin typeface="Adobe Caslon Pro"/>
                            </a:rPr>
                            <a:t>quantities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Sufficiency</a:t>
                          </a:r>
                          <a:r>
                            <a:rPr lang="it-IT" sz="1600" dirty="0">
                              <a:latin typeface="Adobe Caslon Pro"/>
                            </a:rPr>
                            <a:t>, i.e. </a:t>
                          </a:r>
                          <a:r>
                            <a:rPr lang="it-IT" sz="1600" dirty="0" err="1">
                              <a:latin typeface="Adobe Caslon Pro"/>
                            </a:rPr>
                            <a:t>validity</a:t>
                          </a:r>
                          <a:r>
                            <a:rPr lang="it-IT" sz="1600" dirty="0">
                              <a:latin typeface="Adobe Caslon Pro"/>
                            </a:rPr>
                            <a:t> of </a:t>
                          </a:r>
                          <a:r>
                            <a:rPr lang="it-IT" sz="1600" i="1" dirty="0">
                              <a:latin typeface="Adobe Caslon Pro"/>
                            </a:rPr>
                            <a:t>EDP|IM </a:t>
                          </a:r>
                          <a:r>
                            <a:rPr lang="it-IT" sz="1600" dirty="0" err="1">
                              <a:latin typeface="Adobe Caslon Pro"/>
                            </a:rPr>
                            <a:t>as</a:t>
                          </a:r>
                          <a:r>
                            <a:rPr lang="it-IT" sz="1600" dirty="0">
                              <a:latin typeface="Adobe Caslon Pro"/>
                            </a:rPr>
                            <a:t> </a:t>
                          </a:r>
                          <a:r>
                            <a:rPr lang="it-IT" sz="1600" dirty="0" err="1">
                              <a:latin typeface="Adobe Caslon Pro"/>
                            </a:rPr>
                            <a:t>statistically</a:t>
                          </a:r>
                          <a:r>
                            <a:rPr lang="it-IT" sz="1600" dirty="0">
                              <a:latin typeface="Adobe Caslon Pro"/>
                            </a:rPr>
                            <a:t> </a:t>
                          </a:r>
                          <a:r>
                            <a:rPr lang="it-IT" sz="1600" dirty="0" err="1">
                              <a:latin typeface="Adobe Caslon Pro"/>
                            </a:rPr>
                            <a:t>independent</a:t>
                          </a:r>
                          <a:r>
                            <a:rPr lang="it-IT" sz="1600" dirty="0">
                              <a:latin typeface="Adobe Caslon Pro"/>
                            </a:rPr>
                            <a:t> from </a:t>
                          </a:r>
                          <a:r>
                            <a:rPr lang="it-IT" sz="1600" dirty="0" err="1">
                              <a:latin typeface="Adobe Caslon Pro"/>
                            </a:rPr>
                            <a:t>gm</a:t>
                          </a:r>
                          <a:r>
                            <a:rPr lang="it-IT" sz="1600" dirty="0">
                              <a:latin typeface="Adobe Caslon Pro"/>
                            </a:rPr>
                            <a:t> site </a:t>
                          </a:r>
                          <a:r>
                            <a:rPr lang="it-IT" sz="1600" dirty="0" err="1">
                              <a:latin typeface="Adobe Caslon Pro"/>
                            </a:rPr>
                            <a:t>characteristics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Effectiveness</a:t>
                          </a:r>
                          <a:r>
                            <a:rPr lang="it-IT" sz="1600" dirty="0">
                              <a:latin typeface="Adobe Caslon Pro"/>
                            </a:rPr>
                            <a:t>, i.e. </a:t>
                          </a:r>
                          <a:r>
                            <a:rPr lang="it-IT" sz="1600" dirty="0" err="1">
                              <a:latin typeface="Adobe Caslon Pro"/>
                            </a:rPr>
                            <a:t>ability</a:t>
                          </a:r>
                          <a:r>
                            <a:rPr lang="it-IT" sz="1600" dirty="0">
                              <a:latin typeface="Adobe Caslon Pro"/>
                            </a:rPr>
                            <a:t> to </a:t>
                          </a:r>
                          <a:r>
                            <a:rPr lang="it-IT" sz="1600" dirty="0" err="1">
                              <a:latin typeface="Adobe Caslon Pro"/>
                            </a:rPr>
                            <a:t>evaluate</a:t>
                          </a:r>
                          <a:r>
                            <a:rPr lang="it-IT" sz="1600" dirty="0">
                              <a:latin typeface="Adobe Caslon Pro"/>
                            </a:rPr>
                            <a:t> an </a:t>
                          </a:r>
                          <a:r>
                            <a:rPr lang="it-IT" sz="1600" dirty="0" err="1">
                              <a:latin typeface="Adobe Caslon Pro"/>
                            </a:rPr>
                            <a:t>analytical</a:t>
                          </a:r>
                          <a:r>
                            <a:rPr lang="it-IT" sz="1600" dirty="0">
                              <a:latin typeface="Adobe Caslon Pro"/>
                            </a:rPr>
                            <a:t> relation.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nSpc>
                              <a:spcPts val="2500"/>
                            </a:lnSpc>
                          </a:pPr>
                          <a:r>
                            <a:rPr lang="it-IT" sz="1600" dirty="0">
                              <a:latin typeface="Adobe Caslon Pro"/>
                            </a:rPr>
                            <a:t>Should </a:t>
                          </a:r>
                          <a:r>
                            <a:rPr lang="it-IT" sz="1600" dirty="0" err="1">
                              <a:latin typeface="Adobe Caslon Pro"/>
                            </a:rPr>
                            <a:t>suit</a:t>
                          </a:r>
                          <a:r>
                            <a:rPr lang="it-IT" sz="1600" dirty="0">
                              <a:latin typeface="Adobe Caslon Pro"/>
                            </a:rPr>
                            <a:t> the </a:t>
                          </a:r>
                          <a:r>
                            <a:rPr lang="it-IT" sz="1600" dirty="0" err="1">
                              <a:latin typeface="Adobe Caslon Pro"/>
                            </a:rPr>
                            <a:t>specific</a:t>
                          </a:r>
                          <a:r>
                            <a:rPr lang="it-IT" sz="1600" dirty="0">
                              <a:latin typeface="Adobe Caslon Pro"/>
                            </a:rPr>
                            <a:t> </a:t>
                          </a:r>
                          <a:r>
                            <a:rPr lang="it-IT" sz="1600" dirty="0" err="1">
                              <a:latin typeface="Adobe Caslon Pro"/>
                            </a:rPr>
                            <a:t>structural</a:t>
                          </a:r>
                          <a:r>
                            <a:rPr lang="it-IT" sz="1600" dirty="0">
                              <a:latin typeface="Adobe Caslon Pro"/>
                            </a:rPr>
                            <a:t> </a:t>
                          </a:r>
                          <a:r>
                            <a:rPr lang="it-IT" sz="1600" dirty="0" err="1">
                              <a:latin typeface="Adobe Caslon Pro"/>
                            </a:rPr>
                            <a:t>problem</a:t>
                          </a:r>
                          <a:r>
                            <a:rPr lang="it-IT" sz="1600" dirty="0">
                              <a:latin typeface="Adobe Caslon Pro"/>
                            </a:rPr>
                            <a:t> </a:t>
                          </a:r>
                          <a:r>
                            <a:rPr lang="it-IT" sz="1600" dirty="0">
                              <a:latin typeface="Adobe Caslon Pro"/>
                              <a:sym typeface="Wingdings" panose="05000000000000000000" pitchFamily="2" charset="2"/>
                            </a:rPr>
                            <a:t> associate </a:t>
                          </a:r>
                          <a:r>
                            <a:rPr lang="it-IT" sz="1600" dirty="0" err="1">
                              <a:latin typeface="Adobe Caslon Pro"/>
                              <a:sym typeface="Wingdings" panose="05000000000000000000" pitchFamily="2" charset="2"/>
                            </a:rPr>
                            <a:t>each</a:t>
                          </a:r>
                          <a:r>
                            <a:rPr lang="it-IT" sz="1600" dirty="0">
                              <a:latin typeface="Adobe Caslon Pro"/>
                              <a:sym typeface="Wingdings" panose="05000000000000000000" pitchFamily="2" charset="2"/>
                            </a:rPr>
                            <a:t> </a:t>
                          </a:r>
                          <a:r>
                            <a:rPr lang="it-IT" sz="1600" dirty="0" err="1">
                              <a:latin typeface="Adobe Caslon Pro"/>
                              <a:sym typeface="Wingdings" panose="05000000000000000000" pitchFamily="2" charset="2"/>
                            </a:rPr>
                            <a:t>damage</a:t>
                          </a:r>
                          <a:r>
                            <a:rPr lang="it-IT" sz="1600" dirty="0">
                              <a:latin typeface="Adobe Caslon Pro"/>
                              <a:sym typeface="Wingdings" panose="05000000000000000000" pitchFamily="2" charset="2"/>
                            </a:rPr>
                            <a:t> state to a </a:t>
                          </a:r>
                          <a:r>
                            <a:rPr lang="it-IT" sz="1600" dirty="0" err="1">
                              <a:latin typeface="Adobe Caslon Pro"/>
                              <a:sym typeface="Wingdings" panose="05000000000000000000" pitchFamily="2" charset="2"/>
                            </a:rPr>
                            <a:t>specific</a:t>
                          </a:r>
                          <a:r>
                            <a:rPr lang="it-IT" sz="1600" dirty="0">
                              <a:latin typeface="Adobe Caslon Pro"/>
                              <a:sym typeface="Wingdings" panose="05000000000000000000" pitchFamily="2" charset="2"/>
                            </a:rPr>
                            <a:t> </a:t>
                          </a:r>
                          <a:r>
                            <a:rPr lang="it-IT" sz="1600" i="1" dirty="0">
                              <a:latin typeface="Adobe Caslon Pro"/>
                              <a:sym typeface="Wingdings" panose="05000000000000000000" pitchFamily="2" charset="2"/>
                            </a:rPr>
                            <a:t>EDP</a:t>
                          </a:r>
                        </a:p>
                        <a:p>
                          <a:pPr marL="285750" indent="-285750">
                            <a:lnSpc>
                              <a:spcPts val="2500"/>
                            </a:lnSpc>
                            <a:buFont typeface="Arial" panose="020B0604020202020204" pitchFamily="34" charset="0"/>
                            <a:buChar char="•"/>
                          </a:pPr>
                          <a:r>
                            <a:rPr lang="it-IT" sz="1600" i="0" dirty="0" err="1">
                              <a:latin typeface="Adobe Caslon Pro"/>
                              <a:sym typeface="Wingdings" panose="05000000000000000000" pitchFamily="2" charset="2"/>
                            </a:rPr>
                            <a:t>Categorical</a:t>
                          </a:r>
                          <a:r>
                            <a:rPr lang="it-IT" sz="1600" i="0" dirty="0">
                              <a:latin typeface="Adobe Caslon Pro"/>
                              <a:sym typeface="Wingdings" panose="05000000000000000000" pitchFamily="2" charset="2"/>
                            </a:rPr>
                            <a:t> </a:t>
                          </a:r>
                          <a:r>
                            <a:rPr lang="it-IT" sz="1600" i="0" dirty="0" err="1">
                              <a:latin typeface="Adobe Caslon Pro"/>
                              <a:sym typeface="Wingdings" panose="05000000000000000000" pitchFamily="2" charset="2"/>
                            </a:rPr>
                            <a:t>variables</a:t>
                          </a:r>
                          <a:r>
                            <a:rPr lang="it-IT" sz="1600" i="0" dirty="0">
                              <a:latin typeface="Adobe Caslon Pro"/>
                              <a:sym typeface="Wingdings" panose="05000000000000000000" pitchFamily="2" charset="2"/>
                            </a:rPr>
                            <a:t>, i.e. </a:t>
                          </a:r>
                          <a14:m>
                            <m:oMath xmlns:m="http://schemas.openxmlformats.org/officeDocument/2006/math">
                              <m:sSub>
                                <m:sSubPr>
                                  <m:ctrlPr>
                                    <a:rPr lang="it-IT" sz="1600" b="0" i="1" smtClean="0">
                                      <a:latin typeface="Cambria Math" panose="02040503050406030204" pitchFamily="18" charset="0"/>
                                      <a:sym typeface="Wingdings" panose="05000000000000000000" pitchFamily="2" charset="2"/>
                                    </a:rPr>
                                  </m:ctrlPr>
                                </m:sSubPr>
                                <m:e>
                                  <m:r>
                                    <a:rPr lang="it-IT" sz="1600" b="0" i="1" smtClean="0">
                                      <a:latin typeface="Cambria Math" panose="02040503050406030204" pitchFamily="18" charset="0"/>
                                      <a:sym typeface="Wingdings" panose="05000000000000000000" pitchFamily="2" charset="2"/>
                                    </a:rPr>
                                    <m:t>𝐷</m:t>
                                  </m:r>
                                </m:e>
                                <m:sub>
                                  <m:r>
                                    <a:rPr lang="it-IT" sz="1600" b="0" i="1" smtClean="0">
                                      <a:latin typeface="Cambria Math" panose="02040503050406030204" pitchFamily="18" charset="0"/>
                                      <a:sym typeface="Wingdings" panose="05000000000000000000" pitchFamily="2" charset="2"/>
                                    </a:rPr>
                                    <m:t>0</m:t>
                                  </m:r>
                                </m:sub>
                              </m:sSub>
                            </m:oMath>
                          </a14:m>
                          <a:r>
                            <a:rPr lang="it-IT" sz="1600" i="1" dirty="0">
                              <a:latin typeface="Adobe Caslon Pro"/>
                            </a:rPr>
                            <a:t> no </a:t>
                          </a:r>
                          <a:r>
                            <a:rPr lang="it-IT" sz="1600" i="1" dirty="0" err="1">
                              <a:latin typeface="Adobe Caslon Pro"/>
                            </a:rPr>
                            <a:t>damages</a:t>
                          </a:r>
                          <a:r>
                            <a:rPr lang="it-IT" sz="1600" i="1" baseline="0" dirty="0">
                              <a:latin typeface="Adobe Caslon Pro"/>
                            </a:rPr>
                            <a:t> – </a:t>
                          </a:r>
                          <a14:m>
                            <m:oMath xmlns:m="http://schemas.openxmlformats.org/officeDocument/2006/math">
                              <m:sSub>
                                <m:sSubPr>
                                  <m:ctrlPr>
                                    <a:rPr lang="it-IT" sz="1600" b="0" i="1" baseline="0" smtClean="0">
                                      <a:latin typeface="Cambria Math" panose="02040503050406030204" pitchFamily="18" charset="0"/>
                                    </a:rPr>
                                  </m:ctrlPr>
                                </m:sSubPr>
                                <m:e>
                                  <m:r>
                                    <a:rPr lang="it-IT" sz="1600" b="0" i="1" baseline="0" smtClean="0">
                                      <a:latin typeface="Cambria Math" panose="02040503050406030204" pitchFamily="18" charset="0"/>
                                    </a:rPr>
                                    <m:t>𝐷</m:t>
                                  </m:r>
                                </m:e>
                                <m:sub>
                                  <m:r>
                                    <a:rPr lang="it-IT" sz="1600" b="0" i="1" baseline="0" smtClean="0">
                                      <a:latin typeface="Cambria Math" panose="02040503050406030204" pitchFamily="18" charset="0"/>
                                    </a:rPr>
                                    <m:t>1</m:t>
                                  </m:r>
                                </m:sub>
                              </m:sSub>
                            </m:oMath>
                          </a14:m>
                          <a:r>
                            <a:rPr lang="it-IT" sz="1600" i="1" dirty="0">
                              <a:latin typeface="Adobe Caslon Pro"/>
                            </a:rPr>
                            <a:t> minor – </a:t>
                          </a:r>
                          <a14:m>
                            <m:oMath xmlns:m="http://schemas.openxmlformats.org/officeDocument/2006/math">
                              <m:sSub>
                                <m:sSubPr>
                                  <m:ctrlPr>
                                    <a:rPr lang="it-IT" sz="1600" i="1" dirty="0" smtClean="0">
                                      <a:latin typeface="Cambria Math" panose="02040503050406030204" pitchFamily="18" charset="0"/>
                                    </a:rPr>
                                  </m:ctrlPr>
                                </m:sSubPr>
                                <m:e>
                                  <m:r>
                                    <a:rPr lang="it-IT" sz="1600" i="1" dirty="0" smtClean="0">
                                      <a:latin typeface="Cambria Math" panose="02040503050406030204" pitchFamily="18" charset="0"/>
                                    </a:rPr>
                                    <m:t>𝐷</m:t>
                                  </m:r>
                                </m:e>
                                <m:sub>
                                  <m:r>
                                    <a:rPr lang="it-IT" sz="1600" i="1" dirty="0" smtClean="0">
                                      <a:latin typeface="Cambria Math" panose="02040503050406030204" pitchFamily="18" charset="0"/>
                                    </a:rPr>
                                    <m:t>2</m:t>
                                  </m:r>
                                </m:sub>
                              </m:sSub>
                              <m:r>
                                <a:rPr lang="it-IT" sz="1600" b="0" i="1" dirty="0" smtClean="0">
                                  <a:latin typeface="Cambria Math" panose="02040503050406030204" pitchFamily="18" charset="0"/>
                                </a:rPr>
                                <m:t> </m:t>
                              </m:r>
                              <m:r>
                                <a:rPr lang="it-IT" sz="1600" b="0" i="1" dirty="0" smtClean="0">
                                  <a:latin typeface="Cambria Math" panose="02040503050406030204" pitchFamily="18" charset="0"/>
                                </a:rPr>
                                <m:t>𝑚𝑜𝑑𝑒𝑟𝑎𝑡𝑒</m:t>
                              </m:r>
                              <m:r>
                                <a:rPr lang="it-IT" sz="1600" b="0" i="1" dirty="0" smtClean="0">
                                  <a:latin typeface="Cambria Math" panose="02040503050406030204" pitchFamily="18" charset="0"/>
                                </a:rPr>
                                <m:t> − …−</m:t>
                              </m:r>
                              <m:sSub>
                                <m:sSubPr>
                                  <m:ctrlPr>
                                    <a:rPr lang="it-IT" sz="1600" b="0" i="1" dirty="0" smtClean="0">
                                      <a:latin typeface="Cambria Math" panose="02040503050406030204" pitchFamily="18" charset="0"/>
                                    </a:rPr>
                                  </m:ctrlPr>
                                </m:sSubPr>
                                <m:e>
                                  <m:r>
                                    <a:rPr lang="it-IT" sz="1600" b="0" i="1" dirty="0" smtClean="0">
                                      <a:latin typeface="Cambria Math" panose="02040503050406030204" pitchFamily="18" charset="0"/>
                                    </a:rPr>
                                    <m:t>𝐷</m:t>
                                  </m:r>
                                </m:e>
                                <m:sub>
                                  <m:r>
                                    <a:rPr lang="it-IT" sz="1600" b="0" i="1" dirty="0" smtClean="0">
                                      <a:latin typeface="Cambria Math" panose="02040503050406030204" pitchFamily="18" charset="0"/>
                                    </a:rPr>
                                    <m:t>𝑓</m:t>
                                  </m:r>
                                </m:sub>
                              </m:sSub>
                              <m:r>
                                <a:rPr lang="it-IT" sz="1600" b="0" i="1" dirty="0" smtClean="0">
                                  <a:latin typeface="Cambria Math" panose="02040503050406030204" pitchFamily="18" charset="0"/>
                                </a:rPr>
                                <m:t>=</m:t>
                              </m:r>
                              <m:r>
                                <a:rPr lang="it-IT" sz="1600" b="0" i="1" dirty="0" smtClean="0">
                                  <a:latin typeface="Cambria Math" panose="02040503050406030204" pitchFamily="18" charset="0"/>
                                </a:rPr>
                                <m:t>𝐶</m:t>
                              </m:r>
                              <m:r>
                                <a:rPr lang="it-IT" sz="1600" b="0" i="1" dirty="0" smtClean="0">
                                  <a:latin typeface="Cambria Math" panose="02040503050406030204" pitchFamily="18" charset="0"/>
                                </a:rPr>
                                <m:t>  </m:t>
                              </m:r>
                              <m:r>
                                <a:rPr lang="it-IT" sz="1600" b="0" i="1" dirty="0" smtClean="0">
                                  <a:latin typeface="Cambria Math" panose="02040503050406030204" pitchFamily="18" charset="0"/>
                                </a:rPr>
                                <m:t>𝑐𝑜𝑙𝑙𝑎𝑝𝑠𝑒</m:t>
                              </m:r>
                              <m:r>
                                <a:rPr lang="it-IT" sz="1600" b="0" i="1" dirty="0" smtClean="0">
                                  <a:latin typeface="Cambria Math" panose="02040503050406030204" pitchFamily="18" charset="0"/>
                                </a:rPr>
                                <m:t> </m:t>
                              </m:r>
                            </m:oMath>
                          </a14:m>
                          <a:r>
                            <a:rPr lang="it-IT" sz="1600" i="1" dirty="0">
                              <a:latin typeface="Adobe Caslon Pro"/>
                            </a:rPr>
                            <a:t>;</a:t>
                          </a:r>
                        </a:p>
                        <a:p>
                          <a:pPr marL="285750" indent="-285750">
                            <a:lnSpc>
                              <a:spcPts val="2500"/>
                            </a:lnSpc>
                            <a:buFont typeface="Arial" panose="020B0604020202020204" pitchFamily="34" charset="0"/>
                            <a:buChar char="•"/>
                          </a:pPr>
                          <a:r>
                            <a:rPr lang="it-IT" sz="1600" i="0" dirty="0" err="1">
                              <a:latin typeface="Adobe Caslon Pro"/>
                            </a:rPr>
                            <a:t>Probabilistic</a:t>
                          </a:r>
                          <a:r>
                            <a:rPr lang="it-IT" sz="1600" i="0" dirty="0">
                              <a:latin typeface="Adobe Caslon Pro"/>
                            </a:rPr>
                            <a:t> or </a:t>
                          </a:r>
                          <a:r>
                            <a:rPr lang="it-IT" sz="1600" i="0" dirty="0" err="1">
                              <a:latin typeface="Adobe Caslon Pro"/>
                            </a:rPr>
                            <a:t>deterministic</a:t>
                          </a:r>
                          <a:r>
                            <a:rPr lang="it-IT" sz="1600" i="0" dirty="0">
                              <a:latin typeface="Adobe Caslon Pro"/>
                            </a:rPr>
                            <a:t> </a:t>
                          </a:r>
                          <a:r>
                            <a:rPr lang="it-IT" sz="1600" i="0" dirty="0" err="1">
                              <a:latin typeface="Adobe Caslon Pro"/>
                            </a:rPr>
                            <a:t>relationship</a:t>
                          </a:r>
                          <a:r>
                            <a:rPr lang="it-IT" sz="1600" i="0" dirty="0">
                              <a:latin typeface="Adobe Caslon Pro"/>
                            </a:rPr>
                            <a:t> </a:t>
                          </a:r>
                          <a:r>
                            <a:rPr lang="it-IT" sz="1600" i="0" dirty="0" err="1">
                              <a:latin typeface="Adobe Caslon Pro"/>
                            </a:rPr>
                            <a:t>between</a:t>
                          </a:r>
                          <a:r>
                            <a:rPr lang="it-IT" sz="1600" i="0" dirty="0">
                              <a:latin typeface="Adobe Caslon Pro"/>
                            </a:rPr>
                            <a:t> </a:t>
                          </a:r>
                          <a:r>
                            <a:rPr lang="it-IT" sz="1600" i="1" dirty="0">
                              <a:latin typeface="Adobe Caslon Pro"/>
                            </a:rPr>
                            <a:t>EDP</a:t>
                          </a:r>
                          <a:r>
                            <a:rPr lang="it-IT" sz="1600" i="0" dirty="0">
                              <a:latin typeface="Adobe Caslon Pro"/>
                            </a:rPr>
                            <a:t> and </a:t>
                          </a:r>
                          <a:r>
                            <a:rPr lang="it-IT" sz="1600" i="1" dirty="0">
                              <a:latin typeface="Adobe Caslon Pro"/>
                            </a:rPr>
                            <a:t>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mc:Choice>
        <mc:Fallback xmlns="">
          <p:graphicFrame>
            <p:nvGraphicFramePr>
              <p:cNvPr id="60" name="Tabella 60">
                <a:extLst>
                  <a:ext uri="{FF2B5EF4-FFF2-40B4-BE49-F238E27FC236}">
                    <a16:creationId xmlns:a16="http://schemas.microsoft.com/office/drawing/2014/main" id="{A725F165-EF8E-4A87-B02B-CE36E4547620}"/>
                  </a:ext>
                </a:extLst>
              </p:cNvPr>
              <p:cNvGraphicFramePr>
                <a:graphicFrameLocks noGrp="1"/>
              </p:cNvGraphicFramePr>
              <p:nvPr>
                <p:extLst>
                  <p:ext uri="{D42A27DB-BD31-4B8C-83A1-F6EECF244321}">
                    <p14:modId xmlns:p14="http://schemas.microsoft.com/office/powerpoint/2010/main" val="3387680771"/>
                  </p:ext>
                </p:extLst>
              </p:nvPr>
            </p:nvGraphicFramePr>
            <p:xfrm>
              <a:off x="3477376" y="2481263"/>
              <a:ext cx="8147762" cy="4247007"/>
            </p:xfrm>
            <a:graphic>
              <a:graphicData uri="http://schemas.openxmlformats.org/drawingml/2006/table">
                <a:tbl>
                  <a:tblPr firstRow="1">
                    <a:tableStyleId>{9D7B26C5-4107-4FEC-AEDC-1716B250A1EF}</a:tableStyleId>
                  </a:tblPr>
                  <a:tblGrid>
                    <a:gridCol w="4264931">
                      <a:extLst>
                        <a:ext uri="{9D8B030D-6E8A-4147-A177-3AD203B41FA5}">
                          <a16:colId xmlns:a16="http://schemas.microsoft.com/office/drawing/2014/main" val="1382741543"/>
                        </a:ext>
                      </a:extLst>
                    </a:gridCol>
                    <a:gridCol w="3882831">
                      <a:extLst>
                        <a:ext uri="{9D8B030D-6E8A-4147-A177-3AD203B41FA5}">
                          <a16:colId xmlns:a16="http://schemas.microsoft.com/office/drawing/2014/main" val="900042537"/>
                        </a:ext>
                      </a:extLst>
                    </a:gridCol>
                  </a:tblGrid>
                  <a:tr h="370840">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t="-4918" r="-91286" b="-1063934"/>
                          </a:stretch>
                        </a:blipFill>
                      </a:tcPr>
                    </a:tc>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09718" t="-4918" r="-157" b="-1063934"/>
                          </a:stretch>
                        </a:blipFill>
                      </a:tcPr>
                    </a:tc>
                    <a:extLst>
                      <a:ext uri="{0D108BD9-81ED-4DB2-BD59-A6C34878D82A}">
                        <a16:rowId xmlns:a16="http://schemas.microsoft.com/office/drawing/2014/main" val="983022253"/>
                      </a:ext>
                    </a:extLst>
                  </a:tr>
                  <a:tr h="3876167">
                    <a:tc>
                      <a:txBody>
                        <a:bodyPr/>
                        <a:lstStyle/>
                        <a:p>
                          <a:pPr>
                            <a:lnSpc>
                              <a:spcPts val="2500"/>
                            </a:lnSpc>
                          </a:pPr>
                          <a:r>
                            <a:rPr lang="it-IT" sz="1600" dirty="0">
                              <a:latin typeface="Adobe Caslon Pro"/>
                            </a:rPr>
                            <a:t>in </a:t>
                          </a:r>
                          <a:r>
                            <a:rPr lang="it-IT" sz="1600" dirty="0" err="1">
                              <a:latin typeface="Adobe Caslon Pro"/>
                            </a:rPr>
                            <a:t>terms</a:t>
                          </a:r>
                          <a:r>
                            <a:rPr lang="it-IT" sz="1600" dirty="0">
                              <a:latin typeface="Adobe Caslon Pro"/>
                            </a:rPr>
                            <a:t> of:</a:t>
                          </a:r>
                        </a:p>
                        <a:p>
                          <a:pPr marL="285750" indent="-285750">
                            <a:lnSpc>
                              <a:spcPts val="2500"/>
                            </a:lnSpc>
                            <a:buFont typeface="Arial" panose="020B0604020202020204" pitchFamily="34" charset="0"/>
                            <a:buChar char="•"/>
                          </a:pPr>
                          <a:r>
                            <a:rPr lang="it-IT" sz="1600" b="1" i="1" u="sng" dirty="0" err="1">
                              <a:latin typeface="Adobe Caslon Pro"/>
                            </a:rPr>
                            <a:t>Efficiency</a:t>
                          </a:r>
                          <a:r>
                            <a:rPr lang="it-IT" sz="1600" dirty="0">
                              <a:latin typeface="Adobe Caslon Pro"/>
                            </a:rPr>
                            <a:t>, i.e. </a:t>
                          </a:r>
                          <a:r>
                            <a:rPr lang="it-IT" sz="1600" dirty="0" err="1">
                              <a:latin typeface="Adobe Caslon Pro"/>
                            </a:rPr>
                            <a:t>variability</a:t>
                          </a:r>
                          <a:r>
                            <a:rPr lang="it-IT" sz="1600" dirty="0">
                              <a:latin typeface="Adobe Caslon Pro"/>
                            </a:rPr>
                            <a:t> of an </a:t>
                          </a:r>
                          <a:r>
                            <a:rPr lang="it-IT" sz="1600" i="1" dirty="0">
                              <a:latin typeface="Adobe Caslon Pro"/>
                            </a:rPr>
                            <a:t>EDP</a:t>
                          </a:r>
                          <a:r>
                            <a:rPr lang="it-IT" sz="1600" dirty="0">
                              <a:latin typeface="Adobe Caslon Pro"/>
                            </a:rPr>
                            <a:t> for a </a:t>
                          </a:r>
                          <a:r>
                            <a:rPr lang="it-IT" sz="1600" dirty="0" err="1">
                              <a:latin typeface="Adobe Caslon Pro"/>
                            </a:rPr>
                            <a:t>given</a:t>
                          </a:r>
                          <a:r>
                            <a:rPr lang="it-IT" sz="1600" dirty="0">
                              <a:latin typeface="Adobe Caslon Pro"/>
                            </a:rPr>
                            <a:t> </a:t>
                          </a:r>
                          <a:r>
                            <a:rPr lang="it-IT" sz="1600" i="1" dirty="0">
                              <a:latin typeface="Adobe Caslon Pro"/>
                            </a:rPr>
                            <a:t>IM</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Robustness</a:t>
                          </a:r>
                          <a:r>
                            <a:rPr lang="it-IT" sz="1600" dirty="0">
                              <a:latin typeface="Adobe Caslon Pro"/>
                            </a:rPr>
                            <a:t>, i.e. </a:t>
                          </a:r>
                          <a:r>
                            <a:rPr lang="it-IT" sz="1600" dirty="0" err="1">
                              <a:latin typeface="Adobe Caslon Pro"/>
                            </a:rPr>
                            <a:t>efficiency</a:t>
                          </a:r>
                          <a:r>
                            <a:rPr lang="it-IT" sz="1600" dirty="0">
                              <a:latin typeface="Adobe Caslon Pro"/>
                            </a:rPr>
                            <a:t> </a:t>
                          </a:r>
                          <a:r>
                            <a:rPr lang="it-IT" sz="1600" dirty="0" err="1">
                              <a:latin typeface="Adobe Caslon Pro"/>
                            </a:rPr>
                            <a:t>between</a:t>
                          </a:r>
                          <a:r>
                            <a:rPr lang="it-IT" sz="1600" dirty="0">
                              <a:latin typeface="Adobe Caslon Pro"/>
                            </a:rPr>
                            <a:t> </a:t>
                          </a:r>
                          <a:r>
                            <a:rPr lang="it-IT" sz="1600" i="1" dirty="0">
                              <a:latin typeface="Adobe Caslon Pro"/>
                            </a:rPr>
                            <a:t>IM-EDP </a:t>
                          </a:r>
                          <a:r>
                            <a:rPr lang="it-IT" sz="1600" dirty="0" err="1">
                              <a:latin typeface="Adobe Caslon Pro"/>
                            </a:rPr>
                            <a:t>at</a:t>
                          </a:r>
                          <a:r>
                            <a:rPr lang="it-IT" sz="1600" dirty="0">
                              <a:latin typeface="Adobe Caslon Pro"/>
                            </a:rPr>
                            <a:t> </a:t>
                          </a:r>
                          <a:r>
                            <a:rPr lang="it-IT" sz="1600" dirty="0" err="1">
                              <a:latin typeface="Adobe Caslon Pro"/>
                            </a:rPr>
                            <a:t>different</a:t>
                          </a:r>
                          <a:r>
                            <a:rPr lang="it-IT" sz="1600" dirty="0">
                              <a:latin typeface="Adobe Caslon Pro"/>
                            </a:rPr>
                            <a:t> </a:t>
                          </a:r>
                          <a:r>
                            <a:rPr lang="it-IT" sz="1600" dirty="0" err="1">
                              <a:latin typeface="Adobe Caslon Pro"/>
                            </a:rPr>
                            <a:t>period</a:t>
                          </a:r>
                          <a:r>
                            <a:rPr lang="it-IT" sz="1600" dirty="0">
                              <a:latin typeface="Adobe Caslon Pro"/>
                            </a:rPr>
                            <a:t> ranges;</a:t>
                          </a:r>
                        </a:p>
                        <a:p>
                          <a:pPr marL="285750" indent="-285750">
                            <a:lnSpc>
                              <a:spcPts val="2500"/>
                            </a:lnSpc>
                            <a:buFont typeface="Arial" panose="020B0604020202020204" pitchFamily="34" charset="0"/>
                            <a:buChar char="•"/>
                          </a:pPr>
                          <a:r>
                            <a:rPr lang="it-IT" sz="1600" b="1" i="1" u="sng" dirty="0" err="1">
                              <a:latin typeface="Adobe Caslon Pro"/>
                            </a:rPr>
                            <a:t>Practicality</a:t>
                          </a:r>
                          <a:r>
                            <a:rPr lang="it-IT" sz="1600" dirty="0">
                              <a:latin typeface="Adobe Caslon Pro"/>
                            </a:rPr>
                            <a:t>, i.e. </a:t>
                          </a:r>
                          <a:r>
                            <a:rPr lang="it-IT" sz="1600" dirty="0" err="1">
                              <a:latin typeface="Adobe Caslon Pro"/>
                            </a:rPr>
                            <a:t>correlation</a:t>
                          </a:r>
                          <a:r>
                            <a:rPr lang="it-IT" sz="1600" dirty="0">
                              <a:latin typeface="Adobe Caslon Pro"/>
                            </a:rPr>
                            <a:t> to </a:t>
                          </a:r>
                          <a:r>
                            <a:rPr lang="it-IT" sz="1600" dirty="0" err="1">
                              <a:latin typeface="Adobe Caslon Pro"/>
                            </a:rPr>
                            <a:t>known</a:t>
                          </a:r>
                          <a:r>
                            <a:rPr lang="it-IT" sz="1600" dirty="0">
                              <a:latin typeface="Adobe Caslon Pro"/>
                            </a:rPr>
                            <a:t> and easy </a:t>
                          </a:r>
                          <a:r>
                            <a:rPr lang="it-IT" sz="1600" dirty="0" err="1">
                              <a:latin typeface="Adobe Caslon Pro"/>
                            </a:rPr>
                            <a:t>identifiable</a:t>
                          </a:r>
                          <a:r>
                            <a:rPr lang="it-IT" sz="1600" dirty="0">
                              <a:latin typeface="Adobe Caslon Pro"/>
                            </a:rPr>
                            <a:t> engineering </a:t>
                          </a:r>
                          <a:r>
                            <a:rPr lang="it-IT" sz="1600" dirty="0" err="1">
                              <a:latin typeface="Adobe Caslon Pro"/>
                            </a:rPr>
                            <a:t>quantities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Sufficiency</a:t>
                          </a:r>
                          <a:r>
                            <a:rPr lang="it-IT" sz="1600" dirty="0">
                              <a:latin typeface="Adobe Caslon Pro"/>
                            </a:rPr>
                            <a:t>, i.e. </a:t>
                          </a:r>
                          <a:r>
                            <a:rPr lang="it-IT" sz="1600" dirty="0" err="1">
                              <a:latin typeface="Adobe Caslon Pro"/>
                            </a:rPr>
                            <a:t>validity</a:t>
                          </a:r>
                          <a:r>
                            <a:rPr lang="it-IT" sz="1600" dirty="0">
                              <a:latin typeface="Adobe Caslon Pro"/>
                            </a:rPr>
                            <a:t> of </a:t>
                          </a:r>
                          <a:r>
                            <a:rPr lang="it-IT" sz="1600" i="1" dirty="0">
                              <a:latin typeface="Adobe Caslon Pro"/>
                            </a:rPr>
                            <a:t>EDP|IM </a:t>
                          </a:r>
                          <a:r>
                            <a:rPr lang="it-IT" sz="1600" dirty="0" err="1">
                              <a:latin typeface="Adobe Caslon Pro"/>
                            </a:rPr>
                            <a:t>as</a:t>
                          </a:r>
                          <a:r>
                            <a:rPr lang="it-IT" sz="1600" dirty="0">
                              <a:latin typeface="Adobe Caslon Pro"/>
                            </a:rPr>
                            <a:t> </a:t>
                          </a:r>
                          <a:r>
                            <a:rPr lang="it-IT" sz="1600" dirty="0" err="1">
                              <a:latin typeface="Adobe Caslon Pro"/>
                            </a:rPr>
                            <a:t>statistically</a:t>
                          </a:r>
                          <a:r>
                            <a:rPr lang="it-IT" sz="1600" dirty="0">
                              <a:latin typeface="Adobe Caslon Pro"/>
                            </a:rPr>
                            <a:t> </a:t>
                          </a:r>
                          <a:r>
                            <a:rPr lang="it-IT" sz="1600" dirty="0" err="1">
                              <a:latin typeface="Adobe Caslon Pro"/>
                            </a:rPr>
                            <a:t>independent</a:t>
                          </a:r>
                          <a:r>
                            <a:rPr lang="it-IT" sz="1600" dirty="0">
                              <a:latin typeface="Adobe Caslon Pro"/>
                            </a:rPr>
                            <a:t> from </a:t>
                          </a:r>
                          <a:r>
                            <a:rPr lang="it-IT" sz="1600" dirty="0" err="1">
                              <a:latin typeface="Adobe Caslon Pro"/>
                            </a:rPr>
                            <a:t>gm</a:t>
                          </a:r>
                          <a:r>
                            <a:rPr lang="it-IT" sz="1600" dirty="0">
                              <a:latin typeface="Adobe Caslon Pro"/>
                            </a:rPr>
                            <a:t> site </a:t>
                          </a:r>
                          <a:r>
                            <a:rPr lang="it-IT" sz="1600" dirty="0" err="1">
                              <a:latin typeface="Adobe Caslon Pro"/>
                            </a:rPr>
                            <a:t>characteristics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Effectiveness</a:t>
                          </a:r>
                          <a:r>
                            <a:rPr lang="it-IT" sz="1600" dirty="0">
                              <a:latin typeface="Adobe Caslon Pro"/>
                            </a:rPr>
                            <a:t>, i.e. </a:t>
                          </a:r>
                          <a:r>
                            <a:rPr lang="it-IT" sz="1600" dirty="0" err="1">
                              <a:latin typeface="Adobe Caslon Pro"/>
                            </a:rPr>
                            <a:t>ability</a:t>
                          </a:r>
                          <a:r>
                            <a:rPr lang="it-IT" sz="1600" dirty="0">
                              <a:latin typeface="Adobe Caslon Pro"/>
                            </a:rPr>
                            <a:t> to </a:t>
                          </a:r>
                          <a:r>
                            <a:rPr lang="it-IT" sz="1600" dirty="0" err="1">
                              <a:latin typeface="Adobe Caslon Pro"/>
                            </a:rPr>
                            <a:t>evaluate</a:t>
                          </a:r>
                          <a:r>
                            <a:rPr lang="it-IT" sz="1600" dirty="0">
                              <a:latin typeface="Adobe Caslon Pro"/>
                            </a:rPr>
                            <a:t> an </a:t>
                          </a:r>
                          <a:r>
                            <a:rPr lang="it-IT" sz="1600" dirty="0" err="1">
                              <a:latin typeface="Adobe Caslon Pro"/>
                            </a:rPr>
                            <a:t>analytical</a:t>
                          </a:r>
                          <a:r>
                            <a:rPr lang="it-IT" sz="1600" dirty="0">
                              <a:latin typeface="Adobe Caslon Pro"/>
                            </a:rPr>
                            <a:t> relation.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3"/>
                          <a:stretch>
                            <a:fillRect l="-109718" t="-10063" r="-157" b="-2044"/>
                          </a:stretch>
                        </a:blipFill>
                      </a:tcPr>
                    </a:tc>
                    <a:extLst>
                      <a:ext uri="{0D108BD9-81ED-4DB2-BD59-A6C34878D82A}">
                        <a16:rowId xmlns:a16="http://schemas.microsoft.com/office/drawing/2014/main" val="1132201132"/>
                      </a:ext>
                    </a:extLst>
                  </a:tr>
                </a:tbl>
              </a:graphicData>
            </a:graphic>
          </p:graphicFrame>
        </mc:Fallback>
      </mc:AlternateContent>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 key </a:t>
            </a:r>
            <a:r>
              <a:rPr lang="it-IT" dirty="0" err="1">
                <a:latin typeface="Adobe Caslon Pro"/>
              </a:rPr>
              <a:t>aspects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13</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48" name="Gruppo 47">
            <a:extLst>
              <a:ext uri="{FF2B5EF4-FFF2-40B4-BE49-F238E27FC236}">
                <a16:creationId xmlns:a16="http://schemas.microsoft.com/office/drawing/2014/main" id="{55EC1C39-6F17-480C-BE81-37F2F1B9E375}"/>
              </a:ext>
            </a:extLst>
          </p:cNvPr>
          <p:cNvGrpSpPr/>
          <p:nvPr/>
        </p:nvGrpSpPr>
        <p:grpSpPr>
          <a:xfrm>
            <a:off x="460218" y="2553942"/>
            <a:ext cx="1732426" cy="2100180"/>
            <a:chOff x="1645021" y="2977429"/>
            <a:chExt cx="2055610" cy="2100180"/>
          </a:xfrm>
        </p:grpSpPr>
        <p:grpSp>
          <p:nvGrpSpPr>
            <p:cNvPr id="49" name="Gruppo 48">
              <a:extLst>
                <a:ext uri="{FF2B5EF4-FFF2-40B4-BE49-F238E27FC236}">
                  <a16:creationId xmlns:a16="http://schemas.microsoft.com/office/drawing/2014/main" id="{20629274-4947-4518-BB18-5EB4EC506056}"/>
                </a:ext>
              </a:extLst>
            </p:cNvPr>
            <p:cNvGrpSpPr/>
            <p:nvPr/>
          </p:nvGrpSpPr>
          <p:grpSpPr>
            <a:xfrm>
              <a:off x="1645021" y="2977429"/>
              <a:ext cx="2055610" cy="2100180"/>
              <a:chOff x="1645021" y="2977429"/>
              <a:chExt cx="2080772" cy="2485734"/>
            </a:xfrm>
          </p:grpSpPr>
          <p:sp>
            <p:nvSpPr>
              <p:cNvPr id="51" name="Figura a mano libera: forma 50">
                <a:extLst>
                  <a:ext uri="{FF2B5EF4-FFF2-40B4-BE49-F238E27FC236}">
                    <a16:creationId xmlns:a16="http://schemas.microsoft.com/office/drawing/2014/main" id="{7096CC35-F6AE-42B7-9412-4FDC504364CD}"/>
                  </a:ext>
                </a:extLst>
              </p:cNvPr>
              <p:cNvSpPr/>
              <p:nvPr/>
            </p:nvSpPr>
            <p:spPr>
              <a:xfrm rot="16200000">
                <a:off x="1465602" y="3156848"/>
                <a:ext cx="2439609" cy="2080772"/>
              </a:xfrm>
              <a:custGeom>
                <a:avLst/>
                <a:gdLst>
                  <a:gd name="connsiteX0" fmla="*/ 0 w 2080771"/>
                  <a:gd name="connsiteY0" fmla="*/ 104039 h 2439608"/>
                  <a:gd name="connsiteX1" fmla="*/ 104039 w 2080771"/>
                  <a:gd name="connsiteY1" fmla="*/ 0 h 2439608"/>
                  <a:gd name="connsiteX2" fmla="*/ 1976732 w 2080771"/>
                  <a:gd name="connsiteY2" fmla="*/ 0 h 2439608"/>
                  <a:gd name="connsiteX3" fmla="*/ 2080771 w 2080771"/>
                  <a:gd name="connsiteY3" fmla="*/ 104039 h 2439608"/>
                  <a:gd name="connsiteX4" fmla="*/ 2080771 w 2080771"/>
                  <a:gd name="connsiteY4" fmla="*/ 2335569 h 2439608"/>
                  <a:gd name="connsiteX5" fmla="*/ 1976732 w 2080771"/>
                  <a:gd name="connsiteY5" fmla="*/ 2439608 h 2439608"/>
                  <a:gd name="connsiteX6" fmla="*/ 104039 w 2080771"/>
                  <a:gd name="connsiteY6" fmla="*/ 2439608 h 2439608"/>
                  <a:gd name="connsiteX7" fmla="*/ 0 w 2080771"/>
                  <a:gd name="connsiteY7" fmla="*/ 2335569 h 2439608"/>
                  <a:gd name="connsiteX8" fmla="*/ 0 w 2080771"/>
                  <a:gd name="connsiteY8" fmla="*/ 104039 h 24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771" h="2439608">
                    <a:moveTo>
                      <a:pt x="1992034" y="1"/>
                    </a:moveTo>
                    <a:cubicBezTo>
                      <a:pt x="2041042" y="1"/>
                      <a:pt x="2080771" y="54613"/>
                      <a:pt x="2080771" y="121981"/>
                    </a:cubicBezTo>
                    <a:lnTo>
                      <a:pt x="2080771" y="2317627"/>
                    </a:lnTo>
                    <a:cubicBezTo>
                      <a:pt x="2080771" y="2384995"/>
                      <a:pt x="2041042" y="2439607"/>
                      <a:pt x="1992034" y="2439607"/>
                    </a:cubicBezTo>
                    <a:lnTo>
                      <a:pt x="88737" y="2439607"/>
                    </a:lnTo>
                    <a:cubicBezTo>
                      <a:pt x="39729" y="2439607"/>
                      <a:pt x="0" y="2384995"/>
                      <a:pt x="0" y="2317627"/>
                    </a:cubicBezTo>
                    <a:lnTo>
                      <a:pt x="0" y="121981"/>
                    </a:lnTo>
                    <a:cubicBezTo>
                      <a:pt x="0" y="54613"/>
                      <a:pt x="39729" y="1"/>
                      <a:pt x="88737" y="1"/>
                    </a:cubicBezTo>
                    <a:lnTo>
                      <a:pt x="1992034"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439130" tIns="48006" rIns="62230" bIns="1664617"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52" name="Figura a mano libera: forma 51">
                <a:extLst>
                  <a:ext uri="{FF2B5EF4-FFF2-40B4-BE49-F238E27FC236}">
                    <a16:creationId xmlns:a16="http://schemas.microsoft.com/office/drawing/2014/main" id="{A09D98AC-D751-41EB-B522-39F543ACBB34}"/>
                  </a:ext>
                </a:extLst>
              </p:cNvPr>
              <p:cNvSpPr/>
              <p:nvPr/>
            </p:nvSpPr>
            <p:spPr>
              <a:xfrm>
                <a:off x="2047223" y="3023555"/>
                <a:ext cx="1550174" cy="2439608"/>
              </a:xfrm>
              <a:custGeom>
                <a:avLst/>
                <a:gdLst>
                  <a:gd name="connsiteX0" fmla="*/ 0 w 1550174"/>
                  <a:gd name="connsiteY0" fmla="*/ 0 h 2439608"/>
                  <a:gd name="connsiteX1" fmla="*/ 1550174 w 1550174"/>
                  <a:gd name="connsiteY1" fmla="*/ 0 h 2439608"/>
                  <a:gd name="connsiteX2" fmla="*/ 1550174 w 1550174"/>
                  <a:gd name="connsiteY2" fmla="*/ 2439608 h 2439608"/>
                  <a:gd name="connsiteX3" fmla="*/ 0 w 1550174"/>
                  <a:gd name="connsiteY3" fmla="*/ 2439608 h 2439608"/>
                  <a:gd name="connsiteX4" fmla="*/ 0 w 1550174"/>
                  <a:gd name="connsiteY4" fmla="*/ 0 h 243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74" h="2439608">
                    <a:moveTo>
                      <a:pt x="0" y="0"/>
                    </a:moveTo>
                    <a:lnTo>
                      <a:pt x="1550174" y="0"/>
                    </a:lnTo>
                    <a:lnTo>
                      <a:pt x="1550174" y="2439608"/>
                    </a:lnTo>
                    <a:lnTo>
                      <a:pt x="0" y="2439608"/>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p:txBody>
          </p:sp>
        </p:grpSp>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671AB363-2434-4244-891C-900C3B709339}"/>
                    </a:ext>
                  </a:extLst>
                </p:cNvPr>
                <p:cNvSpPr txBox="1"/>
                <p:nvPr/>
              </p:nvSpPr>
              <p:spPr>
                <a:xfrm>
                  <a:off x="2096851" y="3619605"/>
                  <a:ext cx="1484024" cy="1198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50" name="CasellaDiTesto 49">
                  <a:extLst>
                    <a:ext uri="{FF2B5EF4-FFF2-40B4-BE49-F238E27FC236}">
                      <a16:creationId xmlns:a16="http://schemas.microsoft.com/office/drawing/2014/main" id="{671AB363-2434-4244-891C-900C3B709339}"/>
                    </a:ext>
                  </a:extLst>
                </p:cNvPr>
                <p:cNvSpPr txBox="1">
                  <a:spLocks noRot="1" noChangeAspect="1" noMove="1" noResize="1" noEditPoints="1" noAdjustHandles="1" noChangeArrowheads="1" noChangeShapeType="1" noTextEdit="1"/>
                </p:cNvSpPr>
                <p:nvPr/>
              </p:nvSpPr>
              <p:spPr>
                <a:xfrm>
                  <a:off x="2096851" y="3619605"/>
                  <a:ext cx="1484024" cy="1198289"/>
                </a:xfrm>
                <a:prstGeom prst="rect">
                  <a:avLst/>
                </a:prstGeom>
                <a:blipFill>
                  <a:blip r:embed="rId7"/>
                  <a:stretch>
                    <a:fillRect l="-1951" t="-508" r="-3902"/>
                  </a:stretch>
                </a:blipFill>
              </p:spPr>
              <p:txBody>
                <a:bodyPr/>
                <a:lstStyle/>
                <a:p>
                  <a:r>
                    <a:rPr lang="it-IT">
                      <a:noFill/>
                    </a:rPr>
                    <a:t> </a:t>
                  </a:r>
                </a:p>
              </p:txBody>
            </p:sp>
          </mc:Fallback>
        </mc:AlternateContent>
      </p:grpSp>
      <p:grpSp>
        <p:nvGrpSpPr>
          <p:cNvPr id="53" name="Gruppo 52">
            <a:extLst>
              <a:ext uri="{FF2B5EF4-FFF2-40B4-BE49-F238E27FC236}">
                <a16:creationId xmlns:a16="http://schemas.microsoft.com/office/drawing/2014/main" id="{FB41F88E-CB95-49C6-84C7-0B251C3EF1C8}"/>
              </a:ext>
            </a:extLst>
          </p:cNvPr>
          <p:cNvGrpSpPr/>
          <p:nvPr/>
        </p:nvGrpSpPr>
        <p:grpSpPr>
          <a:xfrm>
            <a:off x="1074740" y="4654122"/>
            <a:ext cx="1732425" cy="2078910"/>
            <a:chOff x="12560923" y="1013183"/>
            <a:chExt cx="1732425" cy="2078910"/>
          </a:xfrm>
        </p:grpSpPr>
        <p:grpSp>
          <p:nvGrpSpPr>
            <p:cNvPr id="54" name="Gruppo 53">
              <a:extLst>
                <a:ext uri="{FF2B5EF4-FFF2-40B4-BE49-F238E27FC236}">
                  <a16:creationId xmlns:a16="http://schemas.microsoft.com/office/drawing/2014/main" id="{F39CBA90-AB6C-400C-90AC-FF824F0FF0D4}"/>
                </a:ext>
              </a:extLst>
            </p:cNvPr>
            <p:cNvGrpSpPr/>
            <p:nvPr/>
          </p:nvGrpSpPr>
          <p:grpSpPr>
            <a:xfrm>
              <a:off x="12560923" y="1013183"/>
              <a:ext cx="1732425" cy="2078910"/>
              <a:chOff x="13420811" y="2795247"/>
              <a:chExt cx="1732425" cy="2078910"/>
            </a:xfrm>
          </p:grpSpPr>
          <p:sp>
            <p:nvSpPr>
              <p:cNvPr id="56" name="Figura a mano libera: forma 55">
                <a:extLst>
                  <a:ext uri="{FF2B5EF4-FFF2-40B4-BE49-F238E27FC236}">
                    <a16:creationId xmlns:a16="http://schemas.microsoft.com/office/drawing/2014/main" id="{56369AE2-45F4-450A-8D62-1DA7DB28853A}"/>
                  </a:ext>
                </a:extLst>
              </p:cNvPr>
              <p:cNvSpPr/>
              <p:nvPr/>
            </p:nvSpPr>
            <p:spPr>
              <a:xfrm rot="16200000">
                <a:off x="13247569" y="2968489"/>
                <a:ext cx="2078910" cy="1732425"/>
              </a:xfrm>
              <a:custGeom>
                <a:avLst/>
                <a:gdLst>
                  <a:gd name="connsiteX0" fmla="*/ 0 w 1732424"/>
                  <a:gd name="connsiteY0" fmla="*/ 86621 h 2078909"/>
                  <a:gd name="connsiteX1" fmla="*/ 86621 w 1732424"/>
                  <a:gd name="connsiteY1" fmla="*/ 0 h 2078909"/>
                  <a:gd name="connsiteX2" fmla="*/ 1645803 w 1732424"/>
                  <a:gd name="connsiteY2" fmla="*/ 0 h 2078909"/>
                  <a:gd name="connsiteX3" fmla="*/ 1732424 w 1732424"/>
                  <a:gd name="connsiteY3" fmla="*/ 86621 h 2078909"/>
                  <a:gd name="connsiteX4" fmla="*/ 1732424 w 1732424"/>
                  <a:gd name="connsiteY4" fmla="*/ 1992288 h 2078909"/>
                  <a:gd name="connsiteX5" fmla="*/ 1645803 w 1732424"/>
                  <a:gd name="connsiteY5" fmla="*/ 2078909 h 2078909"/>
                  <a:gd name="connsiteX6" fmla="*/ 86621 w 1732424"/>
                  <a:gd name="connsiteY6" fmla="*/ 2078909 h 2078909"/>
                  <a:gd name="connsiteX7" fmla="*/ 0 w 1732424"/>
                  <a:gd name="connsiteY7" fmla="*/ 1992288 h 2078909"/>
                  <a:gd name="connsiteX8" fmla="*/ 0 w 1732424"/>
                  <a:gd name="connsiteY8" fmla="*/ 86621 h 207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424" h="2078909">
                    <a:moveTo>
                      <a:pt x="1660239" y="1"/>
                    </a:moveTo>
                    <a:cubicBezTo>
                      <a:pt x="1700105" y="1"/>
                      <a:pt x="1732424" y="46539"/>
                      <a:pt x="1732424" y="103946"/>
                    </a:cubicBezTo>
                    <a:lnTo>
                      <a:pt x="1732424" y="1974963"/>
                    </a:lnTo>
                    <a:cubicBezTo>
                      <a:pt x="1732424" y="2032370"/>
                      <a:pt x="1700105" y="2078908"/>
                      <a:pt x="1660239" y="2078908"/>
                    </a:cubicBezTo>
                    <a:lnTo>
                      <a:pt x="72185" y="2078908"/>
                    </a:lnTo>
                    <a:cubicBezTo>
                      <a:pt x="32319" y="2078908"/>
                      <a:pt x="0" y="2032370"/>
                      <a:pt x="0" y="1974963"/>
                    </a:cubicBezTo>
                    <a:lnTo>
                      <a:pt x="0" y="103946"/>
                    </a:lnTo>
                    <a:cubicBezTo>
                      <a:pt x="0" y="46539"/>
                      <a:pt x="32319" y="1"/>
                      <a:pt x="72185" y="1"/>
                    </a:cubicBezTo>
                    <a:lnTo>
                      <a:pt x="1660239"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374204" tIns="48006" rIns="62230" bIns="138594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57" name="Figura a mano libera: forma 56">
                <a:extLst>
                  <a:ext uri="{FF2B5EF4-FFF2-40B4-BE49-F238E27FC236}">
                    <a16:creationId xmlns:a16="http://schemas.microsoft.com/office/drawing/2014/main" id="{86CE4E05-B742-4077-8C41-3E91F5B4A0FD}"/>
                  </a:ext>
                </a:extLst>
              </p:cNvPr>
              <p:cNvSpPr/>
              <p:nvPr/>
            </p:nvSpPr>
            <p:spPr>
              <a:xfrm>
                <a:off x="13736062" y="2795247"/>
                <a:ext cx="1290656" cy="2078909"/>
              </a:xfrm>
              <a:custGeom>
                <a:avLst/>
                <a:gdLst>
                  <a:gd name="connsiteX0" fmla="*/ 0 w 1290656"/>
                  <a:gd name="connsiteY0" fmla="*/ 0 h 2078909"/>
                  <a:gd name="connsiteX1" fmla="*/ 1290656 w 1290656"/>
                  <a:gd name="connsiteY1" fmla="*/ 0 h 2078909"/>
                  <a:gd name="connsiteX2" fmla="*/ 1290656 w 1290656"/>
                  <a:gd name="connsiteY2" fmla="*/ 2078909 h 2078909"/>
                  <a:gd name="connsiteX3" fmla="*/ 0 w 1290656"/>
                  <a:gd name="connsiteY3" fmla="*/ 2078909 h 2078909"/>
                  <a:gd name="connsiteX4" fmla="*/ 0 w 1290656"/>
                  <a:gd name="connsiteY4" fmla="*/ 0 h 207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56" h="2078909">
                    <a:moveTo>
                      <a:pt x="0" y="0"/>
                    </a:moveTo>
                    <a:lnTo>
                      <a:pt x="1290656" y="0"/>
                    </a:lnTo>
                    <a:lnTo>
                      <a:pt x="1290656" y="2078909"/>
                    </a:lnTo>
                    <a:lnTo>
                      <a:pt x="0" y="2078909"/>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p:txBody>
          </p:sp>
        </p:grpSp>
        <mc:AlternateContent xmlns:mc="http://schemas.openxmlformats.org/markup-compatibility/2006" xmlns:a14="http://schemas.microsoft.com/office/drawing/2010/main">
          <mc:Choice Requires="a14">
            <p:sp>
              <p:nvSpPr>
                <p:cNvPr id="55" name="CasellaDiTesto 54">
                  <a:extLst>
                    <a:ext uri="{FF2B5EF4-FFF2-40B4-BE49-F238E27FC236}">
                      <a16:creationId xmlns:a16="http://schemas.microsoft.com/office/drawing/2014/main" id="{718DE6FD-4B50-4F34-8177-5D720A3B7F21}"/>
                    </a:ext>
                  </a:extLst>
                </p:cNvPr>
                <p:cNvSpPr txBox="1"/>
                <p:nvPr/>
              </p:nvSpPr>
              <p:spPr>
                <a:xfrm>
                  <a:off x="12845058" y="1574452"/>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55" name="CasellaDiTesto 54">
                  <a:extLst>
                    <a:ext uri="{FF2B5EF4-FFF2-40B4-BE49-F238E27FC236}">
                      <a16:creationId xmlns:a16="http://schemas.microsoft.com/office/drawing/2014/main" id="{718DE6FD-4B50-4F34-8177-5D720A3B7F21}"/>
                    </a:ext>
                  </a:extLst>
                </p:cNvPr>
                <p:cNvSpPr txBox="1">
                  <a:spLocks noRot="1" noChangeAspect="1" noMove="1" noResize="1" noEditPoints="1" noAdjustHandles="1" noChangeArrowheads="1" noChangeShapeType="1" noTextEdit="1"/>
                </p:cNvSpPr>
                <p:nvPr/>
              </p:nvSpPr>
              <p:spPr>
                <a:xfrm>
                  <a:off x="12845058" y="1574452"/>
                  <a:ext cx="1321772" cy="1384995"/>
                </a:xfrm>
                <a:prstGeom prst="rect">
                  <a:avLst/>
                </a:prstGeom>
                <a:blipFill>
                  <a:blip r:embed="rId8"/>
                  <a:stretch>
                    <a:fillRect l="-1843" t="-881" r="-3687"/>
                  </a:stretch>
                </a:blipFill>
              </p:spPr>
              <p:txBody>
                <a:bodyPr/>
                <a:lstStyle/>
                <a:p>
                  <a:r>
                    <a:rPr lang="it-IT">
                      <a:noFill/>
                    </a:rPr>
                    <a:t> </a:t>
                  </a:r>
                </a:p>
              </p:txBody>
            </p:sp>
          </mc:Fallback>
        </mc:AlternateContent>
      </p:grpSp>
      <p:graphicFrame>
        <p:nvGraphicFramePr>
          <p:cNvPr id="62" name="Tabella 6">
            <a:extLst>
              <a:ext uri="{FF2B5EF4-FFF2-40B4-BE49-F238E27FC236}">
                <a16:creationId xmlns:a16="http://schemas.microsoft.com/office/drawing/2014/main" id="{CE34BCEE-86B8-45FE-B5B7-B37F0FE3F1E2}"/>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09896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ella 60">
            <a:extLst>
              <a:ext uri="{FF2B5EF4-FFF2-40B4-BE49-F238E27FC236}">
                <a16:creationId xmlns:a16="http://schemas.microsoft.com/office/drawing/2014/main" id="{A725F165-EF8E-4A87-B02B-CE36E4547620}"/>
              </a:ext>
            </a:extLst>
          </p:cNvPr>
          <p:cNvGraphicFramePr>
            <a:graphicFrameLocks noGrp="1"/>
          </p:cNvGraphicFramePr>
          <p:nvPr/>
        </p:nvGraphicFramePr>
        <p:xfrm>
          <a:off x="741122" y="2481263"/>
          <a:ext cx="10884015" cy="4114800"/>
        </p:xfrm>
        <a:graphic>
          <a:graphicData uri="http://schemas.openxmlformats.org/drawingml/2006/table">
            <a:tbl>
              <a:tblPr firstRow="1">
                <a:tableStyleId>{9D7B26C5-4107-4FEC-AEDC-1716B250A1EF}</a:tableStyleId>
              </a:tblPr>
              <a:tblGrid>
                <a:gridCol w="2917008">
                  <a:extLst>
                    <a:ext uri="{9D8B030D-6E8A-4147-A177-3AD203B41FA5}">
                      <a16:colId xmlns:a16="http://schemas.microsoft.com/office/drawing/2014/main" val="1382741543"/>
                    </a:ext>
                  </a:extLst>
                </a:gridCol>
                <a:gridCol w="2655669">
                  <a:extLst>
                    <a:ext uri="{9D8B030D-6E8A-4147-A177-3AD203B41FA5}">
                      <a16:colId xmlns:a16="http://schemas.microsoft.com/office/drawing/2014/main" val="900042537"/>
                    </a:ext>
                  </a:extLst>
                </a:gridCol>
                <a:gridCol w="2655669">
                  <a:extLst>
                    <a:ext uri="{9D8B030D-6E8A-4147-A177-3AD203B41FA5}">
                      <a16:colId xmlns:a16="http://schemas.microsoft.com/office/drawing/2014/main" val="2585665796"/>
                    </a:ext>
                  </a:extLst>
                </a:gridCol>
                <a:gridCol w="2655669">
                  <a:extLst>
                    <a:ext uri="{9D8B030D-6E8A-4147-A177-3AD203B41FA5}">
                      <a16:colId xmlns:a16="http://schemas.microsoft.com/office/drawing/2014/main" val="1841418794"/>
                    </a:ext>
                  </a:extLst>
                </a:gridCol>
              </a:tblGrid>
              <a:tr h="301149">
                <a:tc>
                  <a:txBody>
                    <a:bodyPr/>
                    <a:lstStyle/>
                    <a:p>
                      <a:pPr algn="ctr"/>
                      <a:r>
                        <a:rPr lang="it-IT" i="0" dirty="0">
                          <a:latin typeface="Adobe Caslon Pro"/>
                        </a:rPr>
                        <a:t>EMPIRICAL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ANALYTICAL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EXPERT OPINION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HYBRID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pPr marL="285750" indent="-285750" algn="l" defTabSz="914400" rtl="0" eaLnBrk="1" latinLnBrk="0" hangingPunct="1">
                        <a:buFont typeface="Arial" panose="020B0604020202020204" pitchFamily="34" charset="0"/>
                        <a:buChar char="•"/>
                      </a:pPr>
                      <a:r>
                        <a:rPr lang="it-IT" sz="1600" i="0" kern="1200" dirty="0">
                          <a:solidFill>
                            <a:schemeClr val="tx1"/>
                          </a:solidFill>
                          <a:latin typeface="Adobe Caslon Pro"/>
                          <a:ea typeface="+mn-ea"/>
                          <a:cs typeface="+mn-cs"/>
                        </a:rPr>
                        <a:t>by fitting a </a:t>
                      </a:r>
                      <a:r>
                        <a:rPr lang="it-IT" sz="1600" i="0" kern="1200" dirty="0" err="1">
                          <a:solidFill>
                            <a:schemeClr val="tx1"/>
                          </a:solidFill>
                          <a:latin typeface="Adobe Caslon Pro"/>
                          <a:ea typeface="+mn-ea"/>
                          <a:cs typeface="+mn-cs"/>
                        </a:rPr>
                        <a:t>function</a:t>
                      </a:r>
                      <a:r>
                        <a:rPr lang="it-IT" sz="1600" i="0" kern="1200" dirty="0">
                          <a:solidFill>
                            <a:schemeClr val="tx1"/>
                          </a:solidFill>
                          <a:latin typeface="Adobe Caslon Pro"/>
                          <a:ea typeface="+mn-ea"/>
                          <a:cs typeface="+mn-cs"/>
                        </a:rPr>
                        <a:t> to </a:t>
                      </a:r>
                      <a:r>
                        <a:rPr lang="it-IT" sz="1600" i="0" kern="1200" dirty="0" err="1">
                          <a:solidFill>
                            <a:schemeClr val="tx1"/>
                          </a:solidFill>
                          <a:latin typeface="Adobe Caslon Pro"/>
                          <a:ea typeface="+mn-ea"/>
                          <a:cs typeface="+mn-cs"/>
                        </a:rPr>
                        <a:t>observational</a:t>
                      </a:r>
                      <a:r>
                        <a:rPr lang="it-IT" sz="1600" i="0" kern="1200" dirty="0">
                          <a:solidFill>
                            <a:schemeClr val="tx1"/>
                          </a:solidFill>
                          <a:latin typeface="Adobe Caslon Pro"/>
                          <a:ea typeface="+mn-ea"/>
                          <a:cs typeface="+mn-cs"/>
                        </a:rPr>
                        <a:t> data from </a:t>
                      </a:r>
                      <a:r>
                        <a:rPr lang="it-IT" sz="1600" i="0" kern="1200" dirty="0" err="1">
                          <a:solidFill>
                            <a:schemeClr val="tx1"/>
                          </a:solidFill>
                          <a:latin typeface="Adobe Caslon Pro"/>
                          <a:ea typeface="+mn-ea"/>
                          <a:cs typeface="+mn-cs"/>
                        </a:rPr>
                        <a:t>past</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earthquakes</a:t>
                      </a:r>
                      <a:r>
                        <a:rPr lang="it-IT" sz="1600" i="0" kern="1200" dirty="0">
                          <a:solidFill>
                            <a:schemeClr val="tx1"/>
                          </a:solidFill>
                          <a:latin typeface="Adobe Caslon Pro"/>
                          <a:ea typeface="+mn-ea"/>
                          <a:cs typeface="+mn-cs"/>
                        </a:rPr>
                        <a:t> or lab </a:t>
                      </a:r>
                      <a:r>
                        <a:rPr lang="it-IT" sz="1600" i="0" kern="1200" dirty="0" err="1">
                          <a:solidFill>
                            <a:schemeClr val="tx1"/>
                          </a:solidFill>
                          <a:latin typeface="Adobe Caslon Pro"/>
                          <a:ea typeface="+mn-ea"/>
                          <a:cs typeface="+mn-cs"/>
                        </a:rPr>
                        <a:t>tests</a:t>
                      </a:r>
                      <a:endParaRPr lang="it-IT" sz="1600" i="0" kern="1200" dirty="0">
                        <a:solidFill>
                          <a:schemeClr val="tx1"/>
                        </a:solidFill>
                        <a:latin typeface="Adobe Caslon Pro"/>
                        <a:ea typeface="+mn-ea"/>
                        <a:cs typeface="+mn-cs"/>
                      </a:endParaRP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0" indent="0" algn="ctr" defTabSz="914400" rtl="0" eaLnBrk="1" latinLnBrk="0" hangingPunct="1">
                        <a:buFont typeface="Arial" panose="020B0604020202020204" pitchFamily="34" charset="0"/>
                        <a:buNone/>
                      </a:pPr>
                      <a:r>
                        <a:rPr lang="it-IT" sz="1600" i="0" kern="1200" dirty="0" err="1">
                          <a:solidFill>
                            <a:schemeClr val="tx1"/>
                          </a:solidFill>
                          <a:latin typeface="Adobe Caslon Pro"/>
                          <a:ea typeface="+mn-ea"/>
                          <a:cs typeface="+mn-cs"/>
                        </a:rPr>
                        <a:t>collections</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pairs</a:t>
                      </a:r>
                      <a:r>
                        <a:rPr lang="it-IT" sz="1600" i="0" kern="1200" dirty="0">
                          <a:solidFill>
                            <a:schemeClr val="tx1"/>
                          </a:solidFill>
                          <a:latin typeface="Adobe Caslon Pro"/>
                          <a:ea typeface="+mn-ea"/>
                          <a:cs typeface="+mn-cs"/>
                        </a:rPr>
                        <a:t> of </a:t>
                      </a:r>
                      <a:r>
                        <a:rPr lang="it-IT" sz="1600" i="0" kern="1200" dirty="0" err="1">
                          <a:solidFill>
                            <a:schemeClr val="tx1"/>
                          </a:solidFill>
                          <a:latin typeface="Adobe Caslon Pro"/>
                          <a:ea typeface="+mn-ea"/>
                          <a:cs typeface="+mn-cs"/>
                        </a:rPr>
                        <a:t>level</a:t>
                      </a:r>
                      <a:r>
                        <a:rPr lang="it-IT" sz="1600" i="0" kern="1200" dirty="0">
                          <a:solidFill>
                            <a:schemeClr val="tx1"/>
                          </a:solidFill>
                          <a:latin typeface="Adobe Caslon Pro"/>
                          <a:ea typeface="+mn-ea"/>
                          <a:cs typeface="+mn-cs"/>
                        </a:rPr>
                        <a:t> of </a:t>
                      </a:r>
                      <a:r>
                        <a:rPr lang="it-IT" sz="1600" i="0" kern="1200" dirty="0" err="1">
                          <a:solidFill>
                            <a:schemeClr val="tx1"/>
                          </a:solidFill>
                          <a:latin typeface="Adobe Caslon Pro"/>
                          <a:ea typeface="+mn-ea"/>
                          <a:cs typeface="+mn-cs"/>
                        </a:rPr>
                        <a:t>excitation</a:t>
                      </a:r>
                      <a:r>
                        <a:rPr lang="it-IT" sz="1600" i="0" kern="1200" dirty="0">
                          <a:solidFill>
                            <a:schemeClr val="tx1"/>
                          </a:solidFill>
                          <a:latin typeface="Adobe Caslon Pro"/>
                          <a:ea typeface="+mn-ea"/>
                          <a:cs typeface="+mn-cs"/>
                        </a:rPr>
                        <a:t> and </a:t>
                      </a:r>
                      <a:r>
                        <a:rPr lang="it-IT" sz="1600" i="0" kern="1200" dirty="0" err="1">
                          <a:solidFill>
                            <a:schemeClr val="tx1"/>
                          </a:solidFill>
                          <a:latin typeface="Adobe Caslon Pro"/>
                          <a:ea typeface="+mn-ea"/>
                          <a:cs typeface="+mn-cs"/>
                        </a:rPr>
                        <a:t>categorical</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variables</a:t>
                      </a:r>
                      <a:r>
                        <a:rPr lang="it-IT" sz="1600" i="0" kern="1200" dirty="0">
                          <a:solidFill>
                            <a:schemeClr val="tx1"/>
                          </a:solidFill>
                          <a:latin typeface="Adobe Caslon Pro"/>
                          <a:ea typeface="+mn-ea"/>
                          <a:cs typeface="+mn-cs"/>
                        </a:rPr>
                        <a:t> of </a:t>
                      </a:r>
                      <a:r>
                        <a:rPr lang="it-IT" sz="1600" i="0" kern="1200" dirty="0" err="1">
                          <a:solidFill>
                            <a:schemeClr val="tx1"/>
                          </a:solidFill>
                          <a:latin typeface="Adobe Caslon Pro"/>
                          <a:ea typeface="+mn-ea"/>
                          <a:cs typeface="+mn-cs"/>
                        </a:rPr>
                        <a:t>damage</a:t>
                      </a:r>
                      <a:r>
                        <a:rPr lang="it-IT" sz="1600" i="0" kern="1200" dirty="0">
                          <a:solidFill>
                            <a:schemeClr val="tx1"/>
                          </a:solidFill>
                          <a:latin typeface="Adobe Caslon Pro"/>
                          <a:ea typeface="+mn-ea"/>
                          <a:cs typeface="+mn-cs"/>
                        </a:rPr>
                        <a:t> or </a:t>
                      </a:r>
                      <a:r>
                        <a:rPr lang="it-IT" sz="1600" i="0" kern="1200" dirty="0" err="1">
                          <a:solidFill>
                            <a:schemeClr val="tx1"/>
                          </a:solidFill>
                          <a:latin typeface="Adobe Caslon Pro"/>
                          <a:ea typeface="+mn-ea"/>
                          <a:cs typeface="+mn-cs"/>
                        </a:rPr>
                        <a:t>collapse</a:t>
                      </a:r>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285750" indent="-285750" algn="l" defTabSz="914400" rtl="0" eaLnBrk="1" latinLnBrk="0" hangingPunct="1">
                        <a:buFont typeface="Arial" panose="020B0604020202020204" pitchFamily="34" charset="0"/>
                        <a:buChar char="•"/>
                      </a:pPr>
                      <a:r>
                        <a:rPr lang="it-IT" sz="1600" i="0" kern="1200" dirty="0">
                          <a:solidFill>
                            <a:schemeClr val="tx1"/>
                          </a:solidFill>
                          <a:latin typeface="Adobe Caslon Pro"/>
                          <a:ea typeface="+mn-ea"/>
                          <a:cs typeface="+mn-cs"/>
                        </a:rPr>
                        <a:t>by </a:t>
                      </a:r>
                      <a:r>
                        <a:rPr lang="it-IT" sz="1600" i="0" kern="1200" dirty="0" err="1">
                          <a:solidFill>
                            <a:schemeClr val="tx1"/>
                          </a:solidFill>
                          <a:latin typeface="Adobe Caslon Pro"/>
                          <a:ea typeface="+mn-ea"/>
                          <a:cs typeface="+mn-cs"/>
                        </a:rPr>
                        <a:t>defining</a:t>
                      </a:r>
                      <a:r>
                        <a:rPr lang="it-IT" sz="1600" i="0" kern="1200" dirty="0">
                          <a:solidFill>
                            <a:schemeClr val="tx1"/>
                          </a:solidFill>
                          <a:latin typeface="Adobe Caslon Pro"/>
                          <a:ea typeface="+mn-ea"/>
                          <a:cs typeface="+mn-cs"/>
                        </a:rPr>
                        <a:t> </a:t>
                      </a:r>
                      <a:r>
                        <a:rPr lang="en-US" sz="1600" i="0" kern="1200" dirty="0">
                          <a:solidFill>
                            <a:schemeClr val="tx1"/>
                          </a:solidFill>
                          <a:latin typeface="Adobe Caslon Pro"/>
                          <a:ea typeface="+mn-ea"/>
                          <a:cs typeface="+mn-cs"/>
                        </a:rPr>
                        <a:t>analytical structural model and analyzing its performance under different levels of the seismic hazard</a:t>
                      </a:r>
                    </a:p>
                    <a:p>
                      <a:pPr marL="285750" indent="-285750" algn="l" defTabSz="914400" rtl="0" eaLnBrk="1" latinLnBrk="0" hangingPunct="1">
                        <a:buFont typeface="Arial" panose="020B0604020202020204" pitchFamily="34" charset="0"/>
                        <a:buChar char="•"/>
                      </a:pPr>
                      <a:endParaRPr lang="en-US"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en-US" sz="1600" i="0" kern="1200" dirty="0">
                        <a:solidFill>
                          <a:schemeClr val="tx1"/>
                        </a:solidFill>
                        <a:latin typeface="Adobe Caslon Pro"/>
                        <a:ea typeface="+mn-ea"/>
                        <a:cs typeface="+mn-cs"/>
                      </a:endParaRPr>
                    </a:p>
                    <a:p>
                      <a:pPr marL="0" indent="0" algn="ctr" defTabSz="914400" rtl="0" eaLnBrk="1" latinLnBrk="0" hangingPunct="1">
                        <a:buFont typeface="Arial" panose="020B0604020202020204" pitchFamily="34" charset="0"/>
                        <a:buNone/>
                      </a:pPr>
                      <a:r>
                        <a:rPr lang="en-US" sz="1600" b="1" i="1" u="sng" kern="1200" dirty="0">
                          <a:solidFill>
                            <a:schemeClr val="tx1"/>
                          </a:solidFill>
                          <a:latin typeface="Adobe Caslon Pro"/>
                          <a:ea typeface="+mn-ea"/>
                          <a:cs typeface="+mn-cs"/>
                        </a:rPr>
                        <a:t>static</a:t>
                      </a:r>
                      <a:r>
                        <a:rPr lang="en-US" sz="1600" i="0" kern="1200" dirty="0">
                          <a:solidFill>
                            <a:schemeClr val="tx1"/>
                          </a:solidFill>
                          <a:latin typeface="Adobe Caslon Pro"/>
                          <a:ea typeface="+mn-ea"/>
                          <a:cs typeface="+mn-cs"/>
                        </a:rPr>
                        <a:t>, i.e. hazard as response spectrum and push-over analysis</a:t>
                      </a:r>
                    </a:p>
                    <a:p>
                      <a:pPr marL="0" indent="0" algn="ctr" defTabSz="914400" rtl="0" eaLnBrk="1" latinLnBrk="0" hangingPunct="1">
                        <a:buFont typeface="Arial" panose="020B0604020202020204" pitchFamily="34" charset="0"/>
                        <a:buNone/>
                      </a:pPr>
                      <a:r>
                        <a:rPr lang="en-US" sz="1600" i="1" kern="1200" dirty="0">
                          <a:solidFill>
                            <a:schemeClr val="tx1"/>
                          </a:solidFill>
                          <a:latin typeface="Adobe Caslon Pro"/>
                          <a:ea typeface="+mn-ea"/>
                          <a:cs typeface="+mn-cs"/>
                        </a:rPr>
                        <a:t>vs</a:t>
                      </a:r>
                    </a:p>
                    <a:p>
                      <a:pPr marL="0" indent="0" algn="ctr" defTabSz="914400" rtl="0" eaLnBrk="1" latinLnBrk="0" hangingPunct="1">
                        <a:buFont typeface="Arial" panose="020B0604020202020204" pitchFamily="34" charset="0"/>
                        <a:buNone/>
                      </a:pPr>
                      <a:r>
                        <a:rPr lang="en-US" sz="1600" b="1" i="1" u="sng" kern="1200" dirty="0">
                          <a:solidFill>
                            <a:schemeClr val="tx1"/>
                          </a:solidFill>
                          <a:latin typeface="Adobe Caslon Pro"/>
                          <a:ea typeface="+mn-ea"/>
                          <a:cs typeface="+mn-cs"/>
                        </a:rPr>
                        <a:t>dynamic</a:t>
                      </a:r>
                      <a:r>
                        <a:rPr lang="en-US" sz="1600" i="0" kern="1200" dirty="0">
                          <a:solidFill>
                            <a:schemeClr val="tx1"/>
                          </a:solidFill>
                          <a:latin typeface="Adobe Caslon Pro"/>
                          <a:ea typeface="+mn-ea"/>
                          <a:cs typeface="+mn-cs"/>
                        </a:rPr>
                        <a:t>, i.e. collection of </a:t>
                      </a:r>
                      <a:r>
                        <a:rPr lang="en-US" sz="1600" i="0" kern="1200" dirty="0" err="1">
                          <a:solidFill>
                            <a:schemeClr val="tx1"/>
                          </a:solidFill>
                          <a:latin typeface="Adobe Caslon Pro"/>
                          <a:ea typeface="+mn-ea"/>
                          <a:cs typeface="+mn-cs"/>
                        </a:rPr>
                        <a:t>gms</a:t>
                      </a:r>
                      <a:r>
                        <a:rPr lang="en-US" sz="1600" i="0" kern="1200" dirty="0">
                          <a:solidFill>
                            <a:schemeClr val="tx1"/>
                          </a:solidFill>
                          <a:latin typeface="Adobe Caslon Pro"/>
                          <a:ea typeface="+mn-ea"/>
                          <a:cs typeface="+mn-cs"/>
                        </a:rPr>
                        <a:t> and simulations on FEM via NLA</a:t>
                      </a:r>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285750" indent="-285750" algn="l" defTabSz="914400" rtl="0" eaLnBrk="1" latinLnBrk="0" hangingPunct="1">
                        <a:buFont typeface="Arial" panose="020B0604020202020204" pitchFamily="34" charset="0"/>
                        <a:buChar char="•"/>
                      </a:pPr>
                      <a:r>
                        <a:rPr lang="it-IT" sz="1600" i="0" kern="1200" dirty="0">
                          <a:solidFill>
                            <a:schemeClr val="tx1"/>
                          </a:solidFill>
                          <a:latin typeface="Adobe Caslon Pro"/>
                          <a:ea typeface="+mn-ea"/>
                          <a:cs typeface="+mn-cs"/>
                        </a:rPr>
                        <a:t>by polling one or more </a:t>
                      </a:r>
                      <a:r>
                        <a:rPr lang="it-IT" sz="1600" i="0" kern="1200" dirty="0" err="1">
                          <a:solidFill>
                            <a:schemeClr val="tx1"/>
                          </a:solidFill>
                          <a:latin typeface="Adobe Caslon Pro"/>
                          <a:ea typeface="+mn-ea"/>
                          <a:cs typeface="+mn-cs"/>
                        </a:rPr>
                        <a:t>experts</a:t>
                      </a:r>
                      <a:r>
                        <a:rPr lang="it-IT" sz="1600" i="0" kern="1200" dirty="0">
                          <a:solidFill>
                            <a:schemeClr val="tx1"/>
                          </a:solidFill>
                          <a:latin typeface="Adobe Caslon Pro"/>
                          <a:ea typeface="+mn-ea"/>
                          <a:cs typeface="+mn-cs"/>
                        </a:rPr>
                        <a:t> of the </a:t>
                      </a:r>
                      <a:r>
                        <a:rPr lang="it-IT" sz="1600" i="0" kern="1200" dirty="0" err="1">
                          <a:solidFill>
                            <a:schemeClr val="tx1"/>
                          </a:solidFill>
                          <a:latin typeface="Adobe Caslon Pro"/>
                          <a:ea typeface="+mn-ea"/>
                          <a:cs typeface="+mn-cs"/>
                        </a:rPr>
                        <a:t>given</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structural</a:t>
                      </a:r>
                      <a:r>
                        <a:rPr lang="it-IT" sz="1600" i="0" kern="1200" dirty="0">
                          <a:solidFill>
                            <a:schemeClr val="tx1"/>
                          </a:solidFill>
                          <a:latin typeface="Adobe Caslon Pro"/>
                          <a:ea typeface="+mn-ea"/>
                          <a:cs typeface="+mn-cs"/>
                        </a:rPr>
                        <a:t> asset</a:t>
                      </a: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0" indent="0" algn="ctr" defTabSz="914400" rtl="0" eaLnBrk="1" latinLnBrk="0" hangingPunct="1">
                        <a:buFont typeface="Arial" panose="020B0604020202020204" pitchFamily="34" charset="0"/>
                        <a:buNone/>
                      </a:pPr>
                      <a:r>
                        <a:rPr lang="it-IT" sz="1600" i="0" kern="1200" dirty="0">
                          <a:solidFill>
                            <a:schemeClr val="tx1"/>
                          </a:solidFill>
                          <a:latin typeface="Adobe Caslon Pro"/>
                          <a:ea typeface="+mn-ea"/>
                          <a:cs typeface="+mn-cs"/>
                        </a:rPr>
                        <a:t>to </a:t>
                      </a:r>
                      <a:r>
                        <a:rPr lang="it-IT" sz="1600" i="0" kern="1200" dirty="0" err="1">
                          <a:solidFill>
                            <a:schemeClr val="tx1"/>
                          </a:solidFill>
                          <a:latin typeface="Adobe Caslon Pro"/>
                          <a:ea typeface="+mn-ea"/>
                          <a:cs typeface="+mn-cs"/>
                        </a:rPr>
                        <a:t>guess</a:t>
                      </a:r>
                      <a:r>
                        <a:rPr lang="it-IT" sz="1600" i="0" kern="1200" dirty="0">
                          <a:solidFill>
                            <a:schemeClr val="tx1"/>
                          </a:solidFill>
                          <a:latin typeface="Adobe Caslon Pro"/>
                          <a:ea typeface="+mn-ea"/>
                          <a:cs typeface="+mn-cs"/>
                        </a:rPr>
                        <a:t> or estimate the </a:t>
                      </a:r>
                      <a:r>
                        <a:rPr lang="it-IT" sz="1600" i="0" kern="1200" dirty="0" err="1">
                          <a:solidFill>
                            <a:schemeClr val="tx1"/>
                          </a:solidFill>
                          <a:latin typeface="Adobe Caslon Pro"/>
                          <a:ea typeface="+mn-ea"/>
                          <a:cs typeface="+mn-cs"/>
                        </a:rPr>
                        <a:t>failure</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probability</a:t>
                      </a:r>
                      <a:r>
                        <a:rPr lang="it-IT" sz="1600" i="0" kern="1200" dirty="0">
                          <a:solidFill>
                            <a:schemeClr val="tx1"/>
                          </a:solidFill>
                          <a:latin typeface="Adobe Caslon Pro"/>
                          <a:ea typeface="+mn-ea"/>
                          <a:cs typeface="+mn-cs"/>
                        </a:rPr>
                        <a:t> for a </a:t>
                      </a:r>
                      <a:r>
                        <a:rPr lang="it-IT" sz="1600" i="0" kern="1200" dirty="0" err="1">
                          <a:solidFill>
                            <a:schemeClr val="tx1"/>
                          </a:solidFill>
                          <a:latin typeface="Adobe Caslon Pro"/>
                          <a:ea typeface="+mn-ea"/>
                          <a:cs typeface="+mn-cs"/>
                        </a:rPr>
                        <a:t>given</a:t>
                      </a:r>
                      <a:r>
                        <a:rPr lang="it-IT" sz="1600" i="0" kern="1200" dirty="0">
                          <a:solidFill>
                            <a:schemeClr val="tx1"/>
                          </a:solidFill>
                          <a:latin typeface="Adobe Caslon Pro"/>
                          <a:ea typeface="+mn-ea"/>
                          <a:cs typeface="+mn-cs"/>
                        </a:rPr>
                        <a:t> hazard </a:t>
                      </a:r>
                      <a:r>
                        <a:rPr lang="it-IT" sz="1600" i="0" kern="1200" dirty="0" err="1">
                          <a:solidFill>
                            <a:schemeClr val="tx1"/>
                          </a:solidFill>
                          <a:latin typeface="Adobe Caslon Pro"/>
                          <a:ea typeface="+mn-ea"/>
                          <a:cs typeface="+mn-cs"/>
                        </a:rPr>
                        <a:t>level</a:t>
                      </a:r>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285750" indent="-285750" algn="l">
                        <a:buFont typeface="Arial" panose="020B0604020202020204" pitchFamily="34" charset="0"/>
                        <a:buChar char="•"/>
                      </a:pPr>
                      <a:r>
                        <a:rPr lang="it-IT" sz="1600" i="0" dirty="0" err="1">
                          <a:latin typeface="Adobe Caslon Pro"/>
                        </a:rPr>
                        <a:t>based</a:t>
                      </a:r>
                      <a:r>
                        <a:rPr lang="it-IT" sz="1600" i="0" dirty="0">
                          <a:latin typeface="Adobe Caslon Pro"/>
                        </a:rPr>
                        <a:t> on </a:t>
                      </a:r>
                      <a:r>
                        <a:rPr lang="it-IT" sz="1600" i="0" dirty="0" err="1">
                          <a:latin typeface="Adobe Caslon Pro"/>
                        </a:rPr>
                        <a:t>combination</a:t>
                      </a:r>
                      <a:r>
                        <a:rPr lang="it-IT" sz="1600" i="0" dirty="0">
                          <a:latin typeface="Adobe Caslon Pro"/>
                        </a:rPr>
                        <a:t> of the </a:t>
                      </a:r>
                      <a:r>
                        <a:rPr lang="it-IT" sz="1600" i="0" dirty="0" err="1">
                          <a:latin typeface="Adobe Caslon Pro"/>
                        </a:rPr>
                        <a:t>different</a:t>
                      </a:r>
                      <a:r>
                        <a:rPr lang="it-IT" sz="1600" i="0" dirty="0">
                          <a:latin typeface="Adobe Caslon Pro"/>
                        </a:rPr>
                        <a:t> </a:t>
                      </a:r>
                      <a:r>
                        <a:rPr lang="it-IT" sz="1600" i="0" dirty="0" err="1">
                          <a:latin typeface="Adobe Caslon Pro"/>
                        </a:rPr>
                        <a:t>methods</a:t>
                      </a:r>
                      <a:endParaRPr lang="it-IT" sz="1600" i="0" dirty="0">
                        <a:latin typeface="Adobe Caslon Pro"/>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p:sp>
        <p:nvSpPr>
          <p:cNvPr id="3" name="Segnaposto testo 2"/>
          <p:cNvSpPr>
            <a:spLocks noGrp="1"/>
          </p:cNvSpPr>
          <p:nvPr>
            <p:ph type="body" sz="quarter" idx="11"/>
          </p:nvPr>
        </p:nvSpPr>
        <p:spPr/>
        <p:txBody>
          <a:bodyPr/>
          <a:lstStyle/>
          <a:p>
            <a:r>
              <a:rPr lang="it-IT" dirty="0">
                <a:latin typeface="Adobe Caslon Pro"/>
              </a:rPr>
              <a:t>Class of </a:t>
            </a:r>
            <a:r>
              <a:rPr lang="it-IT" dirty="0" err="1">
                <a:latin typeface="Adobe Caslon Pro"/>
              </a:rPr>
              <a:t>fragilities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14</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cxnSp>
        <p:nvCxnSpPr>
          <p:cNvPr id="21" name="Connettore 2 20" title="Standard Normal CDF">
            <a:extLst>
              <a:ext uri="{FF2B5EF4-FFF2-40B4-BE49-F238E27FC236}">
                <a16:creationId xmlns:a16="http://schemas.microsoft.com/office/drawing/2014/main" id="{9A1F10A4-947A-4172-9694-556C21973130}"/>
              </a:ext>
            </a:extLst>
          </p:cNvPr>
          <p:cNvCxnSpPr>
            <a:cxnSpLocks/>
          </p:cNvCxnSpPr>
          <p:nvPr/>
        </p:nvCxnSpPr>
        <p:spPr>
          <a:xfrm>
            <a:off x="7603744" y="3743619"/>
            <a:ext cx="0" cy="450347"/>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title="Standard Normal CDF">
            <a:extLst>
              <a:ext uri="{FF2B5EF4-FFF2-40B4-BE49-F238E27FC236}">
                <a16:creationId xmlns:a16="http://schemas.microsoft.com/office/drawing/2014/main" id="{622B77CE-B2EB-4657-B8A9-0E92E69C9EC8}"/>
              </a:ext>
            </a:extLst>
          </p:cNvPr>
          <p:cNvCxnSpPr>
            <a:cxnSpLocks/>
          </p:cNvCxnSpPr>
          <p:nvPr/>
        </p:nvCxnSpPr>
        <p:spPr>
          <a:xfrm>
            <a:off x="2105769" y="3912839"/>
            <a:ext cx="0" cy="450347"/>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title="Standard Normal CDF">
            <a:extLst>
              <a:ext uri="{FF2B5EF4-FFF2-40B4-BE49-F238E27FC236}">
                <a16:creationId xmlns:a16="http://schemas.microsoft.com/office/drawing/2014/main" id="{7BE60E77-4CBE-4C5F-A17C-F02E71E7F325}"/>
              </a:ext>
            </a:extLst>
          </p:cNvPr>
          <p:cNvCxnSpPr>
            <a:cxnSpLocks/>
          </p:cNvCxnSpPr>
          <p:nvPr/>
        </p:nvCxnSpPr>
        <p:spPr>
          <a:xfrm>
            <a:off x="4964716" y="4363186"/>
            <a:ext cx="0" cy="450347"/>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9028EB5A-DDC9-48D0-8729-AA8E09ABAE92}"/>
              </a:ext>
            </a:extLst>
          </p:cNvPr>
          <p:cNvSpPr/>
          <p:nvPr/>
        </p:nvSpPr>
        <p:spPr>
          <a:xfrm>
            <a:off x="3588052" y="2481263"/>
            <a:ext cx="2720152" cy="4278352"/>
          </a:xfrm>
          <a:prstGeom prst="rect">
            <a:avLst/>
          </a:prstGeom>
          <a:noFill/>
          <a:ln w="5715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31" name="Tabella 6">
            <a:extLst>
              <a:ext uri="{FF2B5EF4-FFF2-40B4-BE49-F238E27FC236}">
                <a16:creationId xmlns:a16="http://schemas.microsoft.com/office/drawing/2014/main" id="{767D0F68-D7D4-4650-A800-837103B79BCB}"/>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94224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a:latin typeface="Adobe Caslon Pro"/>
              </a:rPr>
              <a:t>Dynamic </a:t>
            </a:r>
            <a:r>
              <a:rPr lang="it-IT" dirty="0" err="1">
                <a:latin typeface="Adobe Caslon Pro"/>
              </a:rPr>
              <a:t>based</a:t>
            </a:r>
            <a:r>
              <a:rPr lang="it-IT" dirty="0">
                <a:latin typeface="Adobe Caslon Pro"/>
              </a:rPr>
              <a:t> </a:t>
            </a:r>
            <a:r>
              <a:rPr lang="it-IT" dirty="0" err="1">
                <a:latin typeface="Adobe Caslon Pro"/>
              </a:rPr>
              <a:t>fragility</a:t>
            </a:r>
            <a:r>
              <a:rPr lang="it-IT" dirty="0">
                <a:latin typeface="Adobe Caslon Pro"/>
              </a:rPr>
              <a:t> </a:t>
            </a:r>
            <a:r>
              <a:rPr lang="it-IT" dirty="0" err="1">
                <a:latin typeface="Adobe Caslon Pro"/>
              </a:rPr>
              <a:t>functions</a:t>
            </a:r>
            <a:r>
              <a:rPr lang="it-IT" dirty="0">
                <a:latin typeface="Adobe Caslon Pro"/>
              </a:rPr>
              <a:t>: steps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15</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A7862DB1-5BEE-48F7-A423-197039BB35FF}"/>
              </a:ext>
            </a:extLst>
          </p:cNvPr>
          <p:cNvGrpSpPr/>
          <p:nvPr/>
        </p:nvGrpSpPr>
        <p:grpSpPr>
          <a:xfrm>
            <a:off x="741123" y="2684463"/>
            <a:ext cx="10885854" cy="4071937"/>
            <a:chOff x="741123" y="2481263"/>
            <a:chExt cx="10885854" cy="4071937"/>
          </a:xfrm>
        </p:grpSpPr>
        <mc:AlternateContent xmlns:mc="http://schemas.openxmlformats.org/markup-compatibility/2006" xmlns:a14="http://schemas.microsoft.com/office/drawing/2010/main">
          <mc:Choice Requires="a14">
            <p:sp>
              <p:nvSpPr>
                <p:cNvPr id="15" name="Segnaposto testo 3">
                  <a:extLst>
                    <a:ext uri="{FF2B5EF4-FFF2-40B4-BE49-F238E27FC236}">
                      <a16:creationId xmlns:a16="http://schemas.microsoft.com/office/drawing/2014/main" id="{DC271E59-1297-49D0-9C59-55BBF15F7CC2}"/>
                    </a:ext>
                  </a:extLst>
                </p:cNvPr>
                <p:cNvSpPr txBox="1">
                  <a:spLocks/>
                </p:cNvSpPr>
                <p:nvPr/>
              </p:nvSpPr>
              <p:spPr>
                <a:xfrm>
                  <a:off x="741123" y="2481263"/>
                  <a:ext cx="10576165" cy="4071937"/>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a:lnSpc>
                      <a:spcPct val="125000"/>
                    </a:lnSpc>
                    <a:buAutoNum type="romanLcParenR"/>
                  </a:pPr>
                  <a:r>
                    <a:rPr lang="en-GB" dirty="0">
                      <a:latin typeface="Adobe Caslon Pro"/>
                    </a:rPr>
                    <a:t>Definition of a numerical model: </a:t>
                  </a:r>
                </a:p>
                <a:p>
                  <a:pPr marL="400050" indent="-400050">
                    <a:lnSpc>
                      <a:spcPct val="125000"/>
                    </a:lnSpc>
                    <a:buAutoNum type="romanLcParenR"/>
                  </a:pPr>
                  <a:r>
                    <a:rPr lang="en-GB" dirty="0">
                      <a:latin typeface="Adobe Caslon Pro"/>
                    </a:rPr>
                    <a:t>Selection of a suitable </a:t>
                  </a:r>
                  <a14:m>
                    <m:oMath xmlns:m="http://schemas.openxmlformats.org/officeDocument/2006/math">
                      <m:r>
                        <a:rPr lang="it-IT" b="0" i="1" smtClean="0">
                          <a:latin typeface="Cambria Math" panose="02040503050406030204" pitchFamily="18" charset="0"/>
                        </a:rPr>
                        <m:t>𝐼𝑀</m:t>
                      </m:r>
                      <m:r>
                        <a:rPr lang="it-IT" b="0" i="1" smtClean="0">
                          <a:latin typeface="Cambria Math" panose="02040503050406030204" pitchFamily="18" charset="0"/>
                        </a:rPr>
                        <m:t> </m:t>
                      </m:r>
                    </m:oMath>
                  </a14:m>
                  <a:r>
                    <a:rPr lang="en-GB" dirty="0">
                      <a:latin typeface="Adobe Caslon Pro"/>
                    </a:rPr>
                    <a:t>given the structure</a:t>
                  </a:r>
                </a:p>
                <a:p>
                  <a:pPr marL="400050" indent="-400050">
                    <a:lnSpc>
                      <a:spcPct val="125000"/>
                    </a:lnSpc>
                    <a:buAutoNum type="romanLcParenR"/>
                  </a:pPr>
                  <a:r>
                    <a:rPr lang="en-GB" dirty="0">
                      <a:latin typeface="Adobe Caslon Pro"/>
                    </a:rPr>
                    <a:t>Selection of a suitable set of </a:t>
                  </a:r>
                  <a14:m>
                    <m:oMath xmlns:m="http://schemas.openxmlformats.org/officeDocument/2006/math">
                      <m:r>
                        <a:rPr lang="it-IT" b="0" i="1" smtClean="0">
                          <a:latin typeface="Cambria Math" panose="02040503050406030204" pitchFamily="18" charset="0"/>
                        </a:rPr>
                        <m:t>𝑁</m:t>
                      </m:r>
                    </m:oMath>
                  </a14:m>
                  <a:r>
                    <a:rPr lang="en-GB" dirty="0">
                      <a:latin typeface="Adobe Caslon Pro"/>
                    </a:rPr>
                    <a:t> </a:t>
                  </a:r>
                  <a:r>
                    <a:rPr lang="en-GB" dirty="0" err="1">
                      <a:latin typeface="Adobe Caslon Pro"/>
                    </a:rPr>
                    <a:t>gms</a:t>
                  </a:r>
                  <a:r>
                    <a:rPr lang="en-GB" dirty="0">
                      <a:latin typeface="Adobe Caslon Pro"/>
                    </a:rPr>
                    <a:t> for the location</a:t>
                  </a:r>
                </a:p>
                <a:p>
                  <a:pPr marL="400050" indent="-400050">
                    <a:lnSpc>
                      <a:spcPct val="125000"/>
                    </a:lnSpc>
                    <a:buAutoNum type="romanLcParenR"/>
                  </a:pPr>
                  <a:r>
                    <a:rPr lang="en-GB" dirty="0">
                      <a:latin typeface="Adobe Caslon Pro"/>
                    </a:rPr>
                    <a:t>Selection of an </a:t>
                  </a:r>
                  <a14:m>
                    <m:oMath xmlns:m="http://schemas.openxmlformats.org/officeDocument/2006/math">
                      <m:r>
                        <a:rPr lang="it-IT" b="0" i="1" smtClean="0">
                          <a:latin typeface="Cambria Math" panose="02040503050406030204" pitchFamily="18" charset="0"/>
                        </a:rPr>
                        <m:t>𝐸𝐷𝑃</m:t>
                      </m:r>
                    </m:oMath>
                  </a14:m>
                  <a:r>
                    <a:rPr lang="en-GB" dirty="0">
                      <a:latin typeface="Adobe Caslon Pro"/>
                    </a:rPr>
                    <a:t> of interest</a:t>
                  </a:r>
                </a:p>
                <a:p>
                  <a:pPr marL="400050" indent="-400050">
                    <a:lnSpc>
                      <a:spcPct val="125000"/>
                    </a:lnSpc>
                    <a:buAutoNum type="romanLcParenR"/>
                  </a:pPr>
                  <a:r>
                    <a:rPr lang="en-GB" dirty="0">
                      <a:latin typeface="Adobe Caslon Pro"/>
                    </a:rPr>
                    <a:t>Definition of damage limit states </a:t>
                  </a:r>
                  <a14:m>
                    <m:oMath xmlns:m="http://schemas.openxmlformats.org/officeDocument/2006/math">
                      <m:r>
                        <a:rPr lang="it-IT" b="0" i="1" smtClean="0">
                          <a:latin typeface="Cambria Math" panose="02040503050406030204" pitchFamily="18" charset="0"/>
                        </a:rPr>
                        <m:t>𝐷</m:t>
                      </m:r>
                    </m:oMath>
                  </a14:m>
                  <a:r>
                    <a:rPr lang="en-GB" dirty="0">
                      <a:latin typeface="Adobe Caslon Pro"/>
                    </a:rPr>
                    <a:t> via </a:t>
                  </a:r>
                  <a14:m>
                    <m:oMath xmlns:m="http://schemas.openxmlformats.org/officeDocument/2006/math">
                      <m:r>
                        <a:rPr lang="it-IT" b="0" i="1" smtClean="0">
                          <a:latin typeface="Cambria Math" panose="02040503050406030204" pitchFamily="18" charset="0"/>
                        </a:rPr>
                        <m:t>𝐸𝐷𝑃</m:t>
                      </m:r>
                      <m:r>
                        <a:rPr lang="it-IT" b="0" i="1" smtClean="0">
                          <a:latin typeface="Cambria Math" panose="02040503050406030204" pitchFamily="18" charset="0"/>
                        </a:rPr>
                        <m:t> </m:t>
                      </m:r>
                    </m:oMath>
                  </a14:m>
                  <a:r>
                    <a:rPr lang="en-GB" dirty="0">
                      <a:latin typeface="Adobe Caslon Pro"/>
                    </a:rPr>
                    <a:t>thresholds</a:t>
                  </a:r>
                </a:p>
                <a:p>
                  <a:pPr marL="400050" indent="-400050">
                    <a:lnSpc>
                      <a:spcPct val="125000"/>
                    </a:lnSpc>
                    <a:buAutoNum type="romanLcParenR"/>
                  </a:pPr>
                  <a:r>
                    <a:rPr lang="en-GB" dirty="0">
                      <a:latin typeface="Adobe Caslon Pro"/>
                    </a:rPr>
                    <a:t>Scale each gm based on the given </a:t>
                  </a:r>
                  <a14:m>
                    <m:oMath xmlns:m="http://schemas.openxmlformats.org/officeDocument/2006/math">
                      <m:r>
                        <a:rPr lang="it-IT" b="0" i="1" smtClean="0">
                          <a:latin typeface="Cambria Math" panose="02040503050406030204" pitchFamily="18" charset="0"/>
                        </a:rPr>
                        <m:t>𝐼𝑀</m:t>
                      </m:r>
                      <m:r>
                        <a:rPr lang="it-IT" b="0" i="1" smtClean="0">
                          <a:latin typeface="Cambria Math" panose="02040503050406030204" pitchFamily="18" charset="0"/>
                        </a:rPr>
                        <m:t> </m:t>
                      </m:r>
                    </m:oMath>
                  </a14:m>
                  <a:r>
                    <a:rPr lang="en-GB" u="sng" dirty="0">
                      <a:latin typeface="Adobe Caslon Pro"/>
                    </a:rPr>
                    <a:t>eventually</a:t>
                  </a:r>
                  <a:r>
                    <a:rPr lang="en-GB" dirty="0">
                      <a:latin typeface="Adobe Caslon Pro"/>
                    </a:rPr>
                    <a:t> until collapse</a:t>
                  </a:r>
                </a:p>
                <a:p>
                  <a:pPr marL="400050" indent="-400050">
                    <a:lnSpc>
                      <a:spcPct val="125000"/>
                    </a:lnSpc>
                    <a:buAutoNum type="romanLcParenR"/>
                  </a:pPr>
                  <a:r>
                    <a:rPr lang="en-GB" dirty="0">
                      <a:latin typeface="Adobe Caslon Pro"/>
                    </a:rPr>
                    <a:t>Save each </a:t>
                  </a:r>
                  <a14:m>
                    <m:oMath xmlns:m="http://schemas.openxmlformats.org/officeDocument/2006/math">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r>
                            <a:rPr lang="it-IT" b="0" i="1" smtClean="0">
                              <a:latin typeface="Cambria Math" panose="02040503050406030204" pitchFamily="18" charset="0"/>
                            </a:rPr>
                            <m:t>→</m:t>
                          </m:r>
                          <m:r>
                            <a:rPr lang="it-IT" b="0" i="1" smtClean="0">
                              <a:latin typeface="Cambria Math" panose="02040503050406030204" pitchFamily="18" charset="0"/>
                            </a:rPr>
                            <m:t>𝐷</m:t>
                          </m:r>
                        </m:e>
                      </m:d>
                    </m:oMath>
                  </a14:m>
                  <a:r>
                    <a:rPr lang="en-GB" dirty="0">
                      <a:latin typeface="Adobe Caslon Pro"/>
                    </a:rPr>
                    <a:t> threshold-</a:t>
                  </a:r>
                  <a14:m>
                    <m:oMath xmlns:m="http://schemas.openxmlformats.org/officeDocument/2006/math">
                      <m:r>
                        <a:rPr lang="it-IT" b="0" i="1" dirty="0" smtClean="0">
                          <a:latin typeface="Cambria Math" panose="02040503050406030204" pitchFamily="18" charset="0"/>
                        </a:rPr>
                        <m:t>𝑖</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𝑚</m:t>
                          </m:r>
                        </m:e>
                        <m:sub>
                          <m:r>
                            <a:rPr lang="it-IT" b="0" i="1" dirty="0" smtClean="0">
                              <a:latin typeface="Cambria Math" panose="02040503050406030204" pitchFamily="18" charset="0"/>
                            </a:rPr>
                            <m:t>𝑛</m:t>
                          </m:r>
                        </m:sub>
                      </m:sSub>
                    </m:oMath>
                  </a14:m>
                  <a:r>
                    <a:rPr lang="en-GB" dirty="0">
                      <a:latin typeface="Adobe Caslon Pro"/>
                    </a:rPr>
                    <a:t> pair for each gm</a:t>
                  </a:r>
                </a:p>
              </p:txBody>
            </p:sp>
          </mc:Choice>
          <mc:Fallback xmlns="">
            <p:sp>
              <p:nvSpPr>
                <p:cNvPr id="15" name="Segnaposto testo 3">
                  <a:extLst>
                    <a:ext uri="{FF2B5EF4-FFF2-40B4-BE49-F238E27FC236}">
                      <a16:creationId xmlns:a16="http://schemas.microsoft.com/office/drawing/2014/main" id="{DC271E59-1297-49D0-9C59-55BBF15F7CC2}"/>
                    </a:ext>
                  </a:extLst>
                </p:cNvPr>
                <p:cNvSpPr txBox="1">
                  <a:spLocks noRot="1" noChangeAspect="1" noMove="1" noResize="1" noEditPoints="1" noAdjustHandles="1" noChangeArrowheads="1" noChangeShapeType="1" noTextEdit="1"/>
                </p:cNvSpPr>
                <p:nvPr/>
              </p:nvSpPr>
              <p:spPr>
                <a:xfrm>
                  <a:off x="741123" y="2481263"/>
                  <a:ext cx="10576165" cy="4071937"/>
                </a:xfrm>
                <a:prstGeom prst="rect">
                  <a:avLst/>
                </a:prstGeom>
                <a:blipFill>
                  <a:blip r:embed="rId6"/>
                  <a:stretch>
                    <a:fillRect l="-634" t="-449"/>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9C45C3A9-1C18-4D98-9BE5-4B9985A92C4A}"/>
                </a:ext>
              </a:extLst>
            </p:cNvPr>
            <p:cNvPicPr>
              <a:picLocks noChangeAspect="1"/>
            </p:cNvPicPr>
            <p:nvPr/>
          </p:nvPicPr>
          <p:blipFill>
            <a:blip r:embed="rId7"/>
            <a:stretch>
              <a:fillRect/>
            </a:stretch>
          </p:blipFill>
          <p:spPr>
            <a:xfrm>
              <a:off x="4729026" y="2552383"/>
              <a:ext cx="3724275" cy="342900"/>
            </a:xfrm>
            <a:prstGeom prst="rect">
              <a:avLst/>
            </a:prstGeom>
          </p:spPr>
        </p:pic>
        <p:cxnSp>
          <p:nvCxnSpPr>
            <p:cNvPr id="8" name="Connettore 2 7">
              <a:extLst>
                <a:ext uri="{FF2B5EF4-FFF2-40B4-BE49-F238E27FC236}">
                  <a16:creationId xmlns:a16="http://schemas.microsoft.com/office/drawing/2014/main" id="{5A367A7E-B1B3-43F2-8DC4-A015307D215D}"/>
                </a:ext>
              </a:extLst>
            </p:cNvPr>
            <p:cNvCxnSpPr>
              <a:cxnSpLocks/>
            </p:cNvCxnSpPr>
            <p:nvPr/>
          </p:nvCxnSpPr>
          <p:spPr>
            <a:xfrm flipV="1">
              <a:off x="7665605" y="4860448"/>
              <a:ext cx="811051" cy="216693"/>
            </a:xfrm>
            <a:prstGeom prst="straightConnector1">
              <a:avLst/>
            </a:prstGeom>
            <a:ln>
              <a:solidFill>
                <a:srgbClr val="A0162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462AF68A-7390-4D6E-9F61-FE44788C23DF}"/>
                </a:ext>
              </a:extLst>
            </p:cNvPr>
            <p:cNvCxnSpPr>
              <a:cxnSpLocks/>
            </p:cNvCxnSpPr>
            <p:nvPr/>
          </p:nvCxnSpPr>
          <p:spPr>
            <a:xfrm>
              <a:off x="7665605" y="5110478"/>
              <a:ext cx="811051" cy="252925"/>
            </a:xfrm>
            <a:prstGeom prst="straightConnector1">
              <a:avLst/>
            </a:prstGeom>
            <a:ln>
              <a:solidFill>
                <a:srgbClr val="A01625"/>
              </a:solidFill>
              <a:tailEnd type="triangle"/>
            </a:ln>
          </p:spPr>
          <p:style>
            <a:lnRef idx="1">
              <a:schemeClr val="accent1"/>
            </a:lnRef>
            <a:fillRef idx="0">
              <a:schemeClr val="accent1"/>
            </a:fillRef>
            <a:effectRef idx="0">
              <a:schemeClr val="accent1"/>
            </a:effectRef>
            <a:fontRef idx="minor">
              <a:schemeClr val="tx1"/>
            </a:fontRef>
          </p:style>
        </p:cxnSp>
        <p:sp>
          <p:nvSpPr>
            <p:cNvPr id="31" name="Segnaposto testo 3">
              <a:extLst>
                <a:ext uri="{FF2B5EF4-FFF2-40B4-BE49-F238E27FC236}">
                  <a16:creationId xmlns:a16="http://schemas.microsoft.com/office/drawing/2014/main" id="{C3B1176B-270F-4167-AFB8-B7F4A64208FA}"/>
                </a:ext>
              </a:extLst>
            </p:cNvPr>
            <p:cNvSpPr txBox="1">
              <a:spLocks/>
            </p:cNvSpPr>
            <p:nvPr/>
          </p:nvSpPr>
          <p:spPr>
            <a:xfrm>
              <a:off x="8453301" y="4674874"/>
              <a:ext cx="3173676" cy="1008801"/>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a:buFont typeface="+mj-lt"/>
                <a:buAutoNum type="alphaLcParenR"/>
              </a:pPr>
              <a:r>
                <a:rPr lang="it-IT" sz="1600" i="1" dirty="0">
                  <a:latin typeface="Adobe Caslon Pro"/>
                </a:rPr>
                <a:t>Full IDA</a:t>
              </a:r>
            </a:p>
            <a:p>
              <a:pPr marL="400050" indent="-400050">
                <a:buFont typeface="+mj-lt"/>
                <a:buAutoNum type="alphaLcParenR"/>
              </a:pPr>
              <a:endParaRPr lang="it-IT" sz="400" i="1" dirty="0">
                <a:latin typeface="Adobe Caslon Pro"/>
              </a:endParaRPr>
            </a:p>
            <a:p>
              <a:pPr marL="400050" indent="-400050">
                <a:buFont typeface="+mj-lt"/>
                <a:buAutoNum type="alphaLcParenR"/>
              </a:pPr>
              <a:r>
                <a:rPr lang="it-IT" sz="1600" i="1" dirty="0" err="1">
                  <a:latin typeface="Adobe Caslon Pro"/>
                </a:rPr>
                <a:t>Truncated</a:t>
              </a:r>
              <a:r>
                <a:rPr lang="it-IT" sz="1600" i="1" dirty="0">
                  <a:latin typeface="Adobe Caslon Pro"/>
                </a:rPr>
                <a:t> IDA</a:t>
              </a:r>
              <a:endParaRPr lang="en-GB" sz="1600" i="1" dirty="0">
                <a:latin typeface="Adobe Caslon Pro"/>
              </a:endParaRPr>
            </a:p>
          </p:txBody>
        </p:sp>
      </p:grpSp>
      <p:graphicFrame>
        <p:nvGraphicFramePr>
          <p:cNvPr id="32" name="Tabella 6">
            <a:extLst>
              <a:ext uri="{FF2B5EF4-FFF2-40B4-BE49-F238E27FC236}">
                <a16:creationId xmlns:a16="http://schemas.microsoft.com/office/drawing/2014/main" id="{244F3FBE-9F88-41F9-9407-4DB30AE719E2}"/>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60617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Computation</a:t>
            </a:r>
            <a:r>
              <a:rPr lang="it-IT" dirty="0">
                <a:latin typeface="Adobe Caslon Pro"/>
              </a:rPr>
              <a:t> of </a:t>
            </a:r>
            <a:r>
              <a:rPr lang="it-IT" dirty="0" err="1">
                <a:latin typeface="Adobe Caslon Pro"/>
              </a:rPr>
              <a:t>fragility</a:t>
            </a:r>
            <a:r>
              <a:rPr lang="it-IT" dirty="0">
                <a:latin typeface="Adobe Caslon Pro"/>
              </a:rPr>
              <a:t> </a:t>
            </a:r>
            <a:r>
              <a:rPr lang="it-IT" dirty="0" err="1">
                <a:latin typeface="Adobe Caslon Pro"/>
              </a:rPr>
              <a:t>function</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16</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mc:AlternateContent xmlns:mc="http://schemas.openxmlformats.org/markup-compatibility/2006" xmlns:a14="http://schemas.microsoft.com/office/drawing/2010/main">
        <mc:Choice Requires="a14">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nvGraphicFramePr>
            <p:xfrm>
              <a:off x="864554" y="2999539"/>
              <a:ext cx="10576164" cy="2975060"/>
            </p:xfrm>
            <a:graphic>
              <a:graphicData uri="http://schemas.openxmlformats.org/drawingml/2006/table">
                <a:tbl>
                  <a:tblPr firstRow="1">
                    <a:tableStyleId>{9D7B26C5-4107-4FEC-AEDC-1716B250A1EF}</a:tableStyleId>
                  </a:tblPr>
                  <a:tblGrid>
                    <a:gridCol w="5536074">
                      <a:extLst>
                        <a:ext uri="{9D8B030D-6E8A-4147-A177-3AD203B41FA5}">
                          <a16:colId xmlns:a16="http://schemas.microsoft.com/office/drawing/2014/main" val="1382741543"/>
                        </a:ext>
                      </a:extLst>
                    </a:gridCol>
                    <a:gridCol w="5040090">
                      <a:extLst>
                        <a:ext uri="{9D8B030D-6E8A-4147-A177-3AD203B41FA5}">
                          <a16:colId xmlns:a16="http://schemas.microsoft.com/office/drawing/2014/main" val="900042537"/>
                        </a:ext>
                      </a:extLst>
                    </a:gridCol>
                  </a:tblGrid>
                  <a:tr h="301149">
                    <a:tc>
                      <a:txBody>
                        <a:bodyPr/>
                        <a:lstStyle/>
                        <a:p>
                          <a:pPr algn="ctr"/>
                          <a:r>
                            <a:rPr lang="it-IT" i="0" dirty="0">
                              <a:latin typeface="Adobe Caslon Pro"/>
                            </a:rPr>
                            <a:t>FULL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pPr marL="0" indent="0" algn="l" defTabSz="914400" rtl="0" eaLnBrk="1" latinLnBrk="0" hangingPunct="1">
                            <a:buFont typeface="Arial" panose="020B0604020202020204" pitchFamily="34" charset="0"/>
                            <a:buNone/>
                          </a:pP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damage</a:t>
                          </a:r>
                          <a:r>
                            <a:rPr lang="it-IT" sz="1600" i="0" kern="1200" dirty="0">
                              <a:solidFill>
                                <a:schemeClr val="tx1"/>
                              </a:solidFill>
                              <a:latin typeface="Adobe Caslon Pro"/>
                              <a:ea typeface="+mn-ea"/>
                              <a:cs typeface="+mn-cs"/>
                            </a:rPr>
                            <a:t> state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r>
                                <a:rPr lang="it-IT" sz="1600" b="0" i="1" kern="1200" smtClean="0">
                                  <a:solidFill>
                                    <a:schemeClr val="tx1"/>
                                  </a:solidFill>
                                  <a:latin typeface="Cambria Math" panose="02040503050406030204" pitchFamily="18" charset="0"/>
                                  <a:ea typeface="+mn-ea"/>
                                  <a:cs typeface="+mn-cs"/>
                                </a:rPr>
                                <m:t>𝑁</m:t>
                              </m:r>
                            </m:oMath>
                          </a14:m>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results</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since</a:t>
                          </a:r>
                          <a:r>
                            <a:rPr lang="it-IT" sz="1600" i="0" kern="1200" baseline="0" dirty="0">
                              <a:solidFill>
                                <a:schemeClr val="tx1"/>
                              </a:solidFill>
                              <a:latin typeface="Adobe Caslon Pro"/>
                              <a:ea typeface="+mn-ea"/>
                              <a:cs typeface="+mn-cs"/>
                            </a:rPr>
                            <a:t> </a:t>
                          </a:r>
                          <a14:m>
                            <m:oMath xmlns:m="http://schemas.openxmlformats.org/officeDocument/2006/math">
                              <m:r>
                                <a:rPr lang="it-IT" sz="1600" b="0" i="1" kern="1200" baseline="0" smtClean="0">
                                  <a:solidFill>
                                    <a:schemeClr val="tx1"/>
                                  </a:solidFill>
                                  <a:latin typeface="Cambria Math" panose="02040503050406030204" pitchFamily="18" charset="0"/>
                                  <a:ea typeface="+mn-ea"/>
                                  <a:cs typeface="+mn-cs"/>
                                </a:rPr>
                                <m:t>∀ </m:t>
                              </m:r>
                              <m:r>
                                <a:rPr lang="it-IT" sz="1600" b="0" i="1" kern="1200" baseline="0" smtClean="0">
                                  <a:solidFill>
                                    <a:schemeClr val="tx1"/>
                                  </a:solidFill>
                                  <a:latin typeface="Cambria Math" panose="02040503050406030204" pitchFamily="18" charset="0"/>
                                  <a:ea typeface="+mn-ea"/>
                                  <a:cs typeface="+mn-cs"/>
                                </a:rPr>
                                <m:t>𝐼</m:t>
                              </m:r>
                              <m:sSub>
                                <m:sSubPr>
                                  <m:ctrlPr>
                                    <a:rPr lang="it-IT" sz="1600" b="0" i="1" kern="1200" baseline="0" smtClean="0">
                                      <a:solidFill>
                                        <a:schemeClr val="tx1"/>
                                      </a:solidFill>
                                      <a:latin typeface="Cambria Math" panose="02040503050406030204" pitchFamily="18" charset="0"/>
                                      <a:ea typeface="+mn-ea"/>
                                      <a:cs typeface="+mn-cs"/>
                                    </a:rPr>
                                  </m:ctrlPr>
                                </m:sSubPr>
                                <m:e>
                                  <m:r>
                                    <a:rPr lang="it-IT" sz="1600" b="0" i="1" kern="1200" baseline="0" smtClean="0">
                                      <a:solidFill>
                                        <a:schemeClr val="tx1"/>
                                      </a:solidFill>
                                      <a:latin typeface="Cambria Math" panose="02040503050406030204" pitchFamily="18" charset="0"/>
                                      <a:ea typeface="+mn-ea"/>
                                      <a:cs typeface="+mn-cs"/>
                                    </a:rPr>
                                    <m:t>𝑀</m:t>
                                  </m:r>
                                </m:e>
                                <m:sub>
                                  <m:r>
                                    <a:rPr lang="it-IT" sz="1600" b="0" i="1" kern="1200" baseline="0" smtClean="0">
                                      <a:solidFill>
                                        <a:schemeClr val="tx1"/>
                                      </a:solidFill>
                                      <a:latin typeface="Cambria Math" panose="02040503050406030204" pitchFamily="18" charset="0"/>
                                      <a:ea typeface="+mn-ea"/>
                                      <a:cs typeface="+mn-cs"/>
                                    </a:rPr>
                                    <m:t>𝑛</m:t>
                                  </m:r>
                                </m:sub>
                              </m:sSub>
                              <m:r>
                                <a:rPr lang="it-IT" sz="1600" b="0" i="1" kern="1200" baseline="0" smtClean="0">
                                  <a:solidFill>
                                    <a:schemeClr val="tx1"/>
                                  </a:solidFill>
                                  <a:latin typeface="Cambria Math" panose="02040503050406030204" pitchFamily="18" charset="0"/>
                                  <a:ea typeface="+mn-ea"/>
                                  <a:cs typeface="+mn-cs"/>
                                </a:rPr>
                                <m:t>=</m:t>
                              </m:r>
                              <m:r>
                                <a:rPr lang="it-IT" sz="1600" b="0" i="1" kern="1200" baseline="0" smtClean="0">
                                  <a:solidFill>
                                    <a:schemeClr val="tx1"/>
                                  </a:solidFill>
                                  <a:latin typeface="Cambria Math" panose="02040503050406030204" pitchFamily="18" charset="0"/>
                                  <a:ea typeface="+mn-ea"/>
                                  <a:cs typeface="+mn-cs"/>
                                </a:rPr>
                                <m:t>𝑖</m:t>
                              </m:r>
                              <m:sSub>
                                <m:sSubPr>
                                  <m:ctrlPr>
                                    <a:rPr lang="it-IT" sz="1600" b="0" i="1" kern="1200" baseline="0" smtClean="0">
                                      <a:solidFill>
                                        <a:schemeClr val="tx1"/>
                                      </a:solidFill>
                                      <a:latin typeface="Cambria Math" panose="02040503050406030204" pitchFamily="18" charset="0"/>
                                      <a:ea typeface="+mn-ea"/>
                                      <a:cs typeface="+mn-cs"/>
                                    </a:rPr>
                                  </m:ctrlPr>
                                </m:sSubPr>
                                <m:e>
                                  <m:r>
                                    <a:rPr lang="it-IT" sz="1600" b="0" i="1" kern="1200" baseline="0" smtClean="0">
                                      <a:solidFill>
                                        <a:schemeClr val="tx1"/>
                                      </a:solidFill>
                                      <a:latin typeface="Cambria Math" panose="02040503050406030204" pitchFamily="18" charset="0"/>
                                      <a:ea typeface="+mn-ea"/>
                                      <a:cs typeface="+mn-cs"/>
                                    </a:rPr>
                                    <m:t>𝑚</m:t>
                                  </m:r>
                                </m:e>
                                <m:sub>
                                  <m:r>
                                    <a:rPr lang="it-IT" sz="1600" b="0" i="1" kern="1200" baseline="0" smtClean="0">
                                      <a:solidFill>
                                        <a:schemeClr val="tx1"/>
                                      </a:solidFill>
                                      <a:latin typeface="Cambria Math" panose="02040503050406030204" pitchFamily="18" charset="0"/>
                                      <a:ea typeface="+mn-ea"/>
                                      <a:cs typeface="+mn-cs"/>
                                    </a:rPr>
                                    <m:t>𝑛</m:t>
                                  </m:r>
                                </m:sub>
                              </m:sSub>
                              <m:r>
                                <a:rPr lang="it-IT" sz="1600" b="0" i="1" kern="1200" baseline="0" smtClean="0">
                                  <a:solidFill>
                                    <a:schemeClr val="tx1"/>
                                  </a:solidFill>
                                  <a:latin typeface="Cambria Math" panose="02040503050406030204" pitchFamily="18" charset="0"/>
                                  <a:ea typeface="+mn-ea"/>
                                  <a:cs typeface="+mn-cs"/>
                                </a:rPr>
                                <m:t>,  </m:t>
                              </m:r>
                              <m:r>
                                <a:rPr lang="it-IT" sz="1600" b="0" i="1" kern="1200" baseline="0" smtClean="0">
                                  <a:solidFill>
                                    <a:schemeClr val="tx1"/>
                                  </a:solidFill>
                                  <a:latin typeface="Cambria Math" panose="02040503050406030204" pitchFamily="18" charset="0"/>
                                  <a:ea typeface="+mn-ea"/>
                                  <a:cs typeface="+mn-cs"/>
                                </a:rPr>
                                <m:t>𝑦</m:t>
                              </m:r>
                              <m:r>
                                <a:rPr lang="it-IT" sz="1600" b="0" i="1" kern="1200" baseline="0" smtClean="0">
                                  <a:solidFill>
                                    <a:schemeClr val="tx1"/>
                                  </a:solidFill>
                                  <a:latin typeface="Cambria Math" panose="02040503050406030204" pitchFamily="18" charset="0"/>
                                  <a:ea typeface="+mn-ea"/>
                                  <a:cs typeface="+mn-cs"/>
                                </a:rPr>
                                <m:t>(</m:t>
                              </m:r>
                              <m:r>
                                <a:rPr lang="it-IT" sz="1600" b="0" i="1" kern="1200" baseline="0" smtClean="0">
                                  <a:solidFill>
                                    <a:schemeClr val="tx1"/>
                                  </a:solidFill>
                                  <a:latin typeface="Cambria Math" panose="02040503050406030204" pitchFamily="18" charset="0"/>
                                  <a:ea typeface="+mn-ea"/>
                                  <a:cs typeface="+mn-cs"/>
                                </a:rPr>
                                <m:t>𝑡</m:t>
                              </m:r>
                              <m:r>
                                <a:rPr lang="it-IT" sz="1600" b="0" i="1" kern="1200" baseline="0" smtClean="0">
                                  <a:solidFill>
                                    <a:schemeClr val="tx1"/>
                                  </a:solidFill>
                                  <a:latin typeface="Cambria Math" panose="02040503050406030204" pitchFamily="18" charset="0"/>
                                  <a:ea typeface="+mn-ea"/>
                                  <a:cs typeface="+mn-cs"/>
                                </a:rPr>
                                <m:t>) </m:t>
                              </m:r>
                            </m:oMath>
                          </a14:m>
                          <a:r>
                            <a:rPr lang="it-IT" sz="1600" i="0" kern="1200" dirty="0">
                              <a:solidFill>
                                <a:schemeClr val="tx1"/>
                              </a:solidFill>
                              <a:latin typeface="Adobe Caslon Pro"/>
                              <a:ea typeface="+mn-ea"/>
                              <a:cs typeface="+mn-cs"/>
                            </a:rPr>
                            <a:t>reached the</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given</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damage</a:t>
                          </a:r>
                          <a:r>
                            <a:rPr lang="it-IT" sz="1600" i="0" kern="1200" baseline="0" dirty="0">
                              <a:solidFill>
                                <a:schemeClr val="tx1"/>
                              </a:solidFill>
                              <a:latin typeface="Adobe Caslon Pro"/>
                              <a:ea typeface="+mn-ea"/>
                              <a:cs typeface="+mn-cs"/>
                            </a:rPr>
                            <a:t> state</a:t>
                          </a: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r>
                            <a:rPr lang="it-IT" sz="1600" i="0" kern="1200" dirty="0" err="1">
                              <a:solidFill>
                                <a:schemeClr val="tx1"/>
                              </a:solidFill>
                              <a:latin typeface="Adobe Caslon Pro"/>
                              <a:ea typeface="+mn-ea"/>
                              <a:cs typeface="+mn-cs"/>
                            </a:rPr>
                            <a:t>where</a:t>
                          </a:r>
                          <a:r>
                            <a:rPr lang="it-IT" sz="1600" i="0" kern="1200" dirty="0">
                              <a:solidFill>
                                <a:schemeClr val="tx1"/>
                              </a:solidFill>
                              <a:latin typeface="Adobe Caslon Pro"/>
                              <a:ea typeface="+mn-ea"/>
                              <a:cs typeface="+mn-cs"/>
                            </a:rPr>
                            <a:t> </a:t>
                          </a:r>
                          <a14:m>
                            <m:oMath xmlns:m="http://schemas.openxmlformats.org/officeDocument/2006/math">
                              <m:r>
                                <m:rPr>
                                  <m:sty m:val="p"/>
                                </m:rPr>
                                <a:rPr lang="it-IT" sz="1600" b="0" i="0" kern="1200" smtClean="0">
                                  <a:solidFill>
                                    <a:schemeClr val="tx1"/>
                                  </a:solidFill>
                                  <a:latin typeface="Cambria Math" panose="02040503050406030204" pitchFamily="18" charset="0"/>
                                  <a:ea typeface="+mn-ea"/>
                                  <a:cs typeface="+mn-cs"/>
                                </a:rPr>
                                <m:t>Φ</m:t>
                              </m:r>
                              <m:r>
                                <a:rPr lang="it-IT" sz="1600" b="0" i="1" kern="1200" smtClean="0">
                                  <a:solidFill>
                                    <a:schemeClr val="tx1"/>
                                  </a:solidFill>
                                  <a:latin typeface="Cambria Math" panose="02040503050406030204" pitchFamily="18" charset="0"/>
                                  <a:ea typeface="+mn-ea"/>
                                  <a:cs typeface="+mn-cs"/>
                                </a:rPr>
                                <m:t>(⋅)</m:t>
                              </m:r>
                            </m:oMath>
                          </a14:m>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is</a:t>
                          </a:r>
                          <a:r>
                            <a:rPr lang="it-IT" sz="1600" i="0" kern="1200" dirty="0">
                              <a:solidFill>
                                <a:schemeClr val="tx1"/>
                              </a:solidFill>
                              <a:latin typeface="Adobe Caslon Pro"/>
                              <a:ea typeface="+mn-ea"/>
                              <a:cs typeface="+mn-cs"/>
                            </a:rPr>
                            <a:t> the CDF of the </a:t>
                          </a:r>
                          <a:r>
                            <a:rPr lang="it-IT" sz="1600" i="0" kern="1200" dirty="0" err="1">
                              <a:solidFill>
                                <a:schemeClr val="tx1"/>
                              </a:solidFill>
                              <a:latin typeface="Adobe Caslon Pro"/>
                              <a:ea typeface="+mn-ea"/>
                              <a:cs typeface="+mn-cs"/>
                            </a:rPr>
                            <a:t>normal</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distribution</a:t>
                          </a:r>
                          <a:r>
                            <a:rPr lang="it-IT" sz="1600" i="0" kern="1200" dirty="0">
                              <a:solidFill>
                                <a:schemeClr val="tx1"/>
                              </a:solidFill>
                              <a:latin typeface="Adobe Caslon Pro"/>
                              <a:ea typeface="+mn-ea"/>
                              <a:cs typeface="+mn-cs"/>
                            </a:rPr>
                            <a:t> and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indent="0" algn="l" defTabSz="914400" rtl="0" eaLnBrk="1" latinLnBrk="0" hangingPunct="1">
                            <a:buFont typeface="Arial" panose="020B0604020202020204" pitchFamily="34" charset="0"/>
                            <a:buNone/>
                          </a:pPr>
                          <a14:m>
                            <m:oMath xmlns:m="http://schemas.openxmlformats.org/officeDocument/2006/math">
                              <m:acc>
                                <m:accPr>
                                  <m:chr m:val="̅"/>
                                  <m:ctrlPr>
                                    <a:rPr lang="it-IT" sz="1600" i="1" kern="1200" smtClean="0">
                                      <a:solidFill>
                                        <a:schemeClr val="tx1"/>
                                      </a:solidFill>
                                      <a:latin typeface="Cambria Math" panose="02040503050406030204" pitchFamily="18" charset="0"/>
                                      <a:ea typeface="+mn-ea"/>
                                      <a:cs typeface="+mn-cs"/>
                                    </a:rPr>
                                  </m:ctrlPr>
                                </m:accPr>
                                <m:e>
                                  <m:r>
                                    <a:rPr lang="it-IT" sz="1600" b="0" i="1" kern="1200" smtClean="0">
                                      <a:solidFill>
                                        <a:schemeClr val="tx1"/>
                                      </a:solidFill>
                                      <a:latin typeface="Cambria Math" panose="02040503050406030204" pitchFamily="18" charset="0"/>
                                      <a:ea typeface="+mn-ea"/>
                                      <a:cs typeface="+mn-cs"/>
                                    </a:rPr>
                                    <m:t>𝐼𝑀</m:t>
                                  </m:r>
                                </m:e>
                              </m:acc>
                              <m:r>
                                <a:rPr lang="it-IT" sz="1600" b="0" i="1" kern="1200" smtClean="0">
                                  <a:solidFill>
                                    <a:schemeClr val="tx1"/>
                                  </a:solidFill>
                                  <a:latin typeface="Cambria Math" panose="02040503050406030204" pitchFamily="18" charset="0"/>
                                  <a:ea typeface="+mn-ea"/>
                                  <a:cs typeface="+mn-cs"/>
                                </a:rPr>
                                <m:t> </m:t>
                              </m:r>
                            </m:oMath>
                          </a14:m>
                          <a:r>
                            <a:rPr lang="it-IT" sz="1600" i="0" kern="1200" dirty="0" err="1">
                              <a:solidFill>
                                <a:schemeClr val="tx1"/>
                              </a:solidFill>
                              <a:latin typeface="Adobe Caslon Pro"/>
                              <a:ea typeface="+mn-ea"/>
                              <a:cs typeface="+mn-cs"/>
                            </a:rPr>
                            <a:t>upper</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limit</a:t>
                          </a:r>
                          <a:r>
                            <a:rPr lang="it-IT" sz="1600" i="0" kern="1200" dirty="0">
                              <a:solidFill>
                                <a:schemeClr val="tx1"/>
                              </a:solidFill>
                              <a:latin typeface="Adobe Caslon Pro"/>
                              <a:ea typeface="+mn-ea"/>
                              <a:cs typeface="+mn-cs"/>
                            </a:rPr>
                            <a:t>;</a:t>
                          </a:r>
                          <a:r>
                            <a:rPr lang="it-IT" sz="1600" i="0" kern="1200" baseline="0" dirty="0">
                              <a:solidFill>
                                <a:schemeClr val="tx1"/>
                              </a:solidFill>
                              <a:latin typeface="Adobe Caslon Pro"/>
                              <a:ea typeface="+mn-ea"/>
                              <a:cs typeface="+mn-cs"/>
                            </a:rPr>
                            <a:t> </a:t>
                          </a:r>
                        </a:p>
                        <a:p>
                          <a:pPr marL="342900" indent="-342900" algn="l" defTabSz="914400" rtl="0" eaLnBrk="1" latinLnBrk="0" hangingPunct="1">
                            <a:buFont typeface="Arial" panose="020B0604020202020204" pitchFamily="34" charset="0"/>
                            <a:buAutoNum type="alphaLcParenR"/>
                          </a:pPr>
                          <a:r>
                            <a:rPr lang="it-IT" sz="1600" i="0" kern="1200" baseline="0" dirty="0">
                              <a:solidFill>
                                <a:schemeClr val="tx1"/>
                              </a:solidFill>
                              <a:latin typeface="Adobe Caslon Pro"/>
                              <a:ea typeface="+mn-ea"/>
                              <a:cs typeface="+mn-cs"/>
                            </a:rPr>
                            <a:t>data </a:t>
                          </a:r>
                          <a:r>
                            <a:rPr lang="it-IT" sz="1600" i="0" kern="1200" baseline="0" dirty="0" err="1">
                              <a:solidFill>
                                <a:schemeClr val="tx1"/>
                              </a:solidFill>
                              <a:latin typeface="Adobe Caslon Pro"/>
                              <a:ea typeface="+mn-ea"/>
                              <a:cs typeface="+mn-cs"/>
                            </a:rPr>
                            <a:t>that</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causes</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collapse</a:t>
                          </a:r>
                          <a:r>
                            <a:rPr lang="it-IT" sz="1600" i="0" kern="1200" baseline="0" dirty="0">
                              <a:solidFill>
                                <a:schemeClr val="tx1"/>
                              </a:solidFill>
                              <a:latin typeface="Adobe Caslon Pro"/>
                              <a:ea typeface="+mn-ea"/>
                              <a:cs typeface="+mn-cs"/>
                            </a:rPr>
                            <a:t> </a:t>
                          </a:r>
                          <a14:m>
                            <m:oMath xmlns:m="http://schemas.openxmlformats.org/officeDocument/2006/math">
                              <m:r>
                                <a:rPr lang="it-IT" sz="1600" b="0" i="1" kern="1200" baseline="0" smtClean="0">
                                  <a:solidFill>
                                    <a:schemeClr val="tx1"/>
                                  </a:solidFill>
                                  <a:latin typeface="Cambria Math" panose="02040503050406030204" pitchFamily="18" charset="0"/>
                                  <a:ea typeface="+mn-ea"/>
                                  <a:cs typeface="+mn-cs"/>
                                </a:rPr>
                                <m:t>𝑛</m:t>
                              </m:r>
                              <m:r>
                                <a:rPr lang="it-IT" sz="1600" b="0" i="1" kern="1200" baseline="0" smtClean="0">
                                  <a:solidFill>
                                    <a:schemeClr val="tx1"/>
                                  </a:solidFill>
                                  <a:latin typeface="Cambria Math" panose="02040503050406030204" pitchFamily="18" charset="0"/>
                                  <a:ea typeface="+mn-ea"/>
                                  <a:cs typeface="+mn-cs"/>
                                </a:rPr>
                                <m:t>∈[1,</m:t>
                              </m:r>
                              <m:acc>
                                <m:accPr>
                                  <m:chr m:val="̅"/>
                                  <m:ctrlPr>
                                    <a:rPr lang="it-IT" sz="1600" b="0" i="1" kern="1200" baseline="0" smtClean="0">
                                      <a:solidFill>
                                        <a:schemeClr val="tx1"/>
                                      </a:solidFill>
                                      <a:latin typeface="Cambria Math" panose="02040503050406030204" pitchFamily="18" charset="0"/>
                                      <a:ea typeface="+mn-ea"/>
                                      <a:cs typeface="+mn-cs"/>
                                    </a:rPr>
                                  </m:ctrlPr>
                                </m:accPr>
                                <m:e>
                                  <m:r>
                                    <a:rPr lang="it-IT" sz="1600" b="0" i="1" kern="1200" baseline="0" smtClean="0">
                                      <a:solidFill>
                                        <a:schemeClr val="tx1"/>
                                      </a:solidFill>
                                      <a:latin typeface="Cambria Math" panose="02040503050406030204" pitchFamily="18" charset="0"/>
                                      <a:ea typeface="+mn-ea"/>
                                      <a:cs typeface="+mn-cs"/>
                                    </a:rPr>
                                    <m:t>𝑁</m:t>
                                  </m:r>
                                </m:e>
                              </m:acc>
                              <m:r>
                                <a:rPr lang="it-IT" sz="1600" b="0" i="1" kern="1200" baseline="0" smtClean="0">
                                  <a:solidFill>
                                    <a:schemeClr val="tx1"/>
                                  </a:solidFill>
                                  <a:latin typeface="Cambria Math" panose="02040503050406030204" pitchFamily="18" charset="0"/>
                                  <a:ea typeface="+mn-ea"/>
                                  <a:cs typeface="+mn-cs"/>
                                </a:rPr>
                                <m:t>]</m:t>
                              </m:r>
                            </m:oMath>
                          </a14:m>
                          <a:r>
                            <a:rPr lang="it-IT" sz="1600" i="0" kern="1200" dirty="0">
                              <a:solidFill>
                                <a:schemeClr val="tx1"/>
                              </a:solidFill>
                              <a:latin typeface="Adobe Caslon Pro"/>
                              <a:ea typeface="+mn-ea"/>
                              <a:cs typeface="+mn-cs"/>
                            </a:rPr>
                            <a:t>, </a:t>
                          </a:r>
                        </a:p>
                        <a:p>
                          <a:pPr marL="342900" indent="-342900" algn="l" defTabSz="914400" rtl="0" eaLnBrk="1" latinLnBrk="0" hangingPunct="1">
                            <a:buFont typeface="Arial" panose="020B0604020202020204" pitchFamily="34" charset="0"/>
                            <a:buAutoNum type="alphaLcParenR"/>
                          </a:pPr>
                          <a:r>
                            <a:rPr lang="it-IT" sz="1600" i="0" kern="1200" dirty="0">
                              <a:solidFill>
                                <a:schemeClr val="tx1"/>
                              </a:solidFill>
                              <a:latin typeface="Adobe Caslon Pro"/>
                              <a:ea typeface="+mn-ea"/>
                              <a:cs typeface="+mn-cs"/>
                            </a:rPr>
                            <a:t>data </a:t>
                          </a:r>
                          <a:r>
                            <a:rPr lang="it-IT" sz="1600" i="0" kern="1200" dirty="0" err="1">
                              <a:solidFill>
                                <a:schemeClr val="tx1"/>
                              </a:solidFill>
                              <a:latin typeface="Adobe Caslon Pro"/>
                              <a:ea typeface="+mn-ea"/>
                              <a:cs typeface="+mn-cs"/>
                            </a:rPr>
                            <a:t>that</a:t>
                          </a:r>
                          <a:r>
                            <a:rPr lang="it-IT" sz="1600" i="0" kern="1200" dirty="0">
                              <a:solidFill>
                                <a:schemeClr val="tx1"/>
                              </a:solidFill>
                              <a:latin typeface="Adobe Caslon Pro"/>
                              <a:ea typeface="+mn-ea"/>
                              <a:cs typeface="+mn-cs"/>
                            </a:rPr>
                            <a:t> do </a:t>
                          </a:r>
                          <a:r>
                            <a:rPr lang="it-IT" sz="1600" i="0" kern="1200" dirty="0" err="1">
                              <a:solidFill>
                                <a:schemeClr val="tx1"/>
                              </a:solidFill>
                              <a:latin typeface="Adobe Caslon Pro"/>
                              <a:ea typeface="+mn-ea"/>
                              <a:cs typeface="+mn-cs"/>
                            </a:rPr>
                            <a:t>not</a:t>
                          </a:r>
                          <a:r>
                            <a:rPr lang="it-IT" sz="1600" i="0" kern="1200" dirty="0">
                              <a:solidFill>
                                <a:schemeClr val="tx1"/>
                              </a:solidFill>
                              <a:latin typeface="Adobe Caslon Pro"/>
                              <a:ea typeface="+mn-ea"/>
                              <a:cs typeface="+mn-cs"/>
                            </a:rPr>
                            <a:t> cause </a:t>
                          </a:r>
                          <a:r>
                            <a:rPr lang="it-IT" sz="1600" i="0" kern="1200" dirty="0" err="1">
                              <a:solidFill>
                                <a:schemeClr val="tx1"/>
                              </a:solidFill>
                              <a:latin typeface="Adobe Caslon Pro"/>
                              <a:ea typeface="+mn-ea"/>
                              <a:cs typeface="+mn-cs"/>
                            </a:rPr>
                            <a:t>collapse</a:t>
                          </a:r>
                          <a:r>
                            <a:rPr lang="it-IT" sz="1600" i="0" kern="1200" dirty="0">
                              <a:solidFill>
                                <a:schemeClr val="tx1"/>
                              </a:solidFill>
                              <a:latin typeface="Adobe Caslon Pro"/>
                              <a:ea typeface="+mn-ea"/>
                              <a:cs typeface="+mn-cs"/>
                            </a:rPr>
                            <a:t> </a:t>
                          </a:r>
                          <a14:m>
                            <m:oMath xmlns:m="http://schemas.openxmlformats.org/officeDocument/2006/math">
                              <m:r>
                                <a:rPr lang="it-IT" sz="1600" b="0" i="1" kern="1200" baseline="0" smtClean="0">
                                  <a:solidFill>
                                    <a:schemeClr val="tx1"/>
                                  </a:solidFill>
                                  <a:latin typeface="Cambria Math" panose="02040503050406030204" pitchFamily="18" charset="0"/>
                                  <a:ea typeface="+mn-ea"/>
                                  <a:cs typeface="+mn-cs"/>
                                </a:rPr>
                                <m:t>𝑛</m:t>
                              </m:r>
                              <m:r>
                                <a:rPr lang="it-IT" sz="1600" b="0" i="1" kern="1200" baseline="0" smtClean="0">
                                  <a:solidFill>
                                    <a:schemeClr val="tx1"/>
                                  </a:solidFill>
                                  <a:latin typeface="Cambria Math" panose="02040503050406030204" pitchFamily="18" charset="0"/>
                                  <a:ea typeface="+mn-ea"/>
                                  <a:cs typeface="+mn-cs"/>
                                </a:rPr>
                                <m:t>∈[</m:t>
                              </m:r>
                              <m:acc>
                                <m:accPr>
                                  <m:chr m:val="̅"/>
                                  <m:ctrlPr>
                                    <a:rPr lang="it-IT" sz="1600" b="0" i="1" kern="1200" baseline="0" smtClean="0">
                                      <a:solidFill>
                                        <a:schemeClr val="tx1"/>
                                      </a:solidFill>
                                      <a:latin typeface="Cambria Math" panose="02040503050406030204" pitchFamily="18" charset="0"/>
                                      <a:ea typeface="+mn-ea"/>
                                      <a:cs typeface="+mn-cs"/>
                                    </a:rPr>
                                  </m:ctrlPr>
                                </m:accPr>
                                <m:e>
                                  <m:r>
                                    <a:rPr lang="it-IT" sz="1600" b="0" i="1" kern="1200" baseline="0" smtClean="0">
                                      <a:solidFill>
                                        <a:schemeClr val="tx1"/>
                                      </a:solidFill>
                                      <a:latin typeface="Cambria Math" panose="02040503050406030204" pitchFamily="18" charset="0"/>
                                      <a:ea typeface="+mn-ea"/>
                                      <a:cs typeface="+mn-cs"/>
                                    </a:rPr>
                                    <m:t>𝑁</m:t>
                                  </m:r>
                                </m:e>
                              </m:acc>
                              <m:r>
                                <a:rPr lang="it-IT" sz="1600" b="0" i="1" kern="1200" baseline="0" smtClean="0">
                                  <a:solidFill>
                                    <a:schemeClr val="tx1"/>
                                  </a:solidFill>
                                  <a:latin typeface="Cambria Math" panose="02040503050406030204" pitchFamily="18" charset="0"/>
                                  <a:ea typeface="+mn-ea"/>
                                  <a:cs typeface="+mn-cs"/>
                                </a:rPr>
                                <m:t>+1,</m:t>
                              </m:r>
                              <m:r>
                                <a:rPr lang="it-IT" sz="1600" b="0" i="1" kern="1200" baseline="0" smtClean="0">
                                  <a:solidFill>
                                    <a:schemeClr val="tx1"/>
                                  </a:solidFill>
                                  <a:latin typeface="Cambria Math" panose="02040503050406030204" pitchFamily="18" charset="0"/>
                                  <a:ea typeface="+mn-ea"/>
                                  <a:cs typeface="+mn-cs"/>
                                </a:rPr>
                                <m:t>𝑁</m:t>
                              </m:r>
                              <m:r>
                                <a:rPr lang="it-IT" sz="1600" b="0" i="1" kern="1200" baseline="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p>
                          <a:pPr marL="342900" indent="-342900" algn="l" defTabSz="914400" rtl="0" eaLnBrk="1" latinLnBrk="0" hangingPunct="1">
                            <a:buFont typeface="Arial" panose="020B0604020202020204" pitchFamily="34" charset="0"/>
                            <a:buAutoNum type="alphaLcParenR"/>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r>
                            <a:rPr lang="it-IT" sz="1600" b="0" kern="1200" dirty="0">
                              <a:solidFill>
                                <a:schemeClr val="tx1"/>
                              </a:solidFill>
                              <a:ea typeface="+mn-ea"/>
                              <a:cs typeface="+mn-cs"/>
                            </a:rPr>
                            <a:t>a)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br>
                            <a:rPr lang="it-IT" sz="300" i="0" kern="1200" dirty="0">
                              <a:solidFill>
                                <a:schemeClr val="tx1"/>
                              </a:solidFill>
                              <a:latin typeface="Adobe Caslon Pro"/>
                              <a:ea typeface="+mn-ea"/>
                              <a:cs typeface="+mn-cs"/>
                            </a:rPr>
                          </a:br>
                          <a:br>
                            <a:rPr lang="it-IT" sz="1600" i="0" kern="1200" dirty="0">
                              <a:solidFill>
                                <a:schemeClr val="tx1"/>
                              </a:solidFill>
                              <a:latin typeface="Adobe Caslon Pro"/>
                              <a:ea typeface="+mn-ea"/>
                              <a:cs typeface="+mn-cs"/>
                            </a:rPr>
                          </a:br>
                          <a:r>
                            <a:rPr lang="it-IT" sz="1600" i="0" kern="1200" dirty="0">
                              <a:solidFill>
                                <a:schemeClr val="tx1"/>
                              </a:solidFill>
                              <a:latin typeface="Adobe Caslon Pro"/>
                              <a:ea typeface="+mn-ea"/>
                              <a:cs typeface="+mn-cs"/>
                            </a:rPr>
                            <a:t>b)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r>
                            <a:rPr lang="it-IT" sz="1600" i="0" kern="1200" dirty="0">
                              <a:solidFill>
                                <a:schemeClr val="tx1"/>
                              </a:solidFill>
                              <a:latin typeface="Adobe Caslon Pro"/>
                              <a:ea typeface="+mn-ea"/>
                              <a:cs typeface="+mn-cs"/>
                            </a:rPr>
                            <a:t>a)+b)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mc:Choice>
        <mc:Fallback xmlns="">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4254070137"/>
                  </p:ext>
                </p:extLst>
              </p:nvPr>
            </p:nvGraphicFramePr>
            <p:xfrm>
              <a:off x="864554" y="2999539"/>
              <a:ext cx="10576164" cy="2975060"/>
            </p:xfrm>
            <a:graphic>
              <a:graphicData uri="http://schemas.openxmlformats.org/drawingml/2006/table">
                <a:tbl>
                  <a:tblPr firstRow="1">
                    <a:tableStyleId>{9D7B26C5-4107-4FEC-AEDC-1716B250A1EF}</a:tableStyleId>
                  </a:tblPr>
                  <a:tblGrid>
                    <a:gridCol w="5536074">
                      <a:extLst>
                        <a:ext uri="{9D8B030D-6E8A-4147-A177-3AD203B41FA5}">
                          <a16:colId xmlns:a16="http://schemas.microsoft.com/office/drawing/2014/main" val="1382741543"/>
                        </a:ext>
                      </a:extLst>
                    </a:gridCol>
                    <a:gridCol w="5040090">
                      <a:extLst>
                        <a:ext uri="{9D8B030D-6E8A-4147-A177-3AD203B41FA5}">
                          <a16:colId xmlns:a16="http://schemas.microsoft.com/office/drawing/2014/main" val="900042537"/>
                        </a:ext>
                      </a:extLst>
                    </a:gridCol>
                  </a:tblGrid>
                  <a:tr h="365760">
                    <a:tc>
                      <a:txBody>
                        <a:bodyPr/>
                        <a:lstStyle/>
                        <a:p>
                          <a:pPr algn="ctr"/>
                          <a:r>
                            <a:rPr lang="it-IT" i="0" dirty="0">
                              <a:latin typeface="Adobe Caslon Pro"/>
                            </a:rPr>
                            <a:t>FULL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6"/>
                          <a:stretch>
                            <a:fillRect t="-15152" r="-91089"/>
                          </a:stretch>
                        </a:blipFill>
                      </a:tcPr>
                    </a:tc>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6"/>
                          <a:stretch>
                            <a:fillRect l="-109915" t="-15152" r="-121"/>
                          </a:stretch>
                        </a:blipFill>
                      </a:tcPr>
                    </a:tc>
                    <a:extLst>
                      <a:ext uri="{0D108BD9-81ED-4DB2-BD59-A6C34878D82A}">
                        <a16:rowId xmlns:a16="http://schemas.microsoft.com/office/drawing/2014/main" val="1132201132"/>
                      </a:ext>
                    </a:extLst>
                  </a:tr>
                </a:tbl>
              </a:graphicData>
            </a:graphic>
          </p:graphicFrame>
        </mc:Fallback>
      </mc:AlternateContent>
      <mc:AlternateContent xmlns:mc="http://schemas.openxmlformats.org/markup-compatibility/2006" xmlns:a14="http://schemas.microsoft.com/office/drawing/2010/main">
        <mc:Choice Requires="a14">
          <p:sp>
            <p:nvSpPr>
              <p:cNvPr id="17" name="Segnaposto testo 3">
                <a:extLst>
                  <a:ext uri="{FF2B5EF4-FFF2-40B4-BE49-F238E27FC236}">
                    <a16:creationId xmlns:a16="http://schemas.microsoft.com/office/drawing/2014/main" id="{06B13A53-676F-4F38-8908-4E1F47576871}"/>
                  </a:ext>
                </a:extLst>
              </p:cNvPr>
              <p:cNvSpPr txBox="1">
                <a:spLocks/>
              </p:cNvSpPr>
              <p:nvPr/>
            </p:nvSpPr>
            <p:spPr>
              <a:xfrm>
                <a:off x="741122" y="2420938"/>
                <a:ext cx="10576165" cy="4071937"/>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it-IT" dirty="0">
                    <a:latin typeface="Adobe Caslon Pro"/>
                  </a:rPr>
                  <a:t>Hp:  - assume a </a:t>
                </a:r>
                <a:r>
                  <a:rPr lang="it-IT" i="1" dirty="0" err="1">
                    <a:latin typeface="Adobe Caslon Pro"/>
                  </a:rPr>
                  <a:t>lognormal</a:t>
                </a:r>
                <a:r>
                  <a:rPr lang="it-IT" i="1" dirty="0">
                    <a:latin typeface="Adobe Caslon Pro"/>
                  </a:rPr>
                  <a:t> </a:t>
                </a:r>
                <a:r>
                  <a:rPr lang="it-IT" i="1" dirty="0" err="1">
                    <a:latin typeface="Adobe Caslon Pro"/>
                  </a:rPr>
                  <a:t>probability</a:t>
                </a:r>
                <a:r>
                  <a:rPr lang="it-IT" i="1" dirty="0">
                    <a:latin typeface="Adobe Caslon Pro"/>
                  </a:rPr>
                  <a:t> </a:t>
                </a:r>
                <a:r>
                  <a:rPr lang="it-IT" i="1" dirty="0" err="1">
                    <a:latin typeface="Adobe Caslon Pro"/>
                  </a:rPr>
                  <a:t>distribution</a:t>
                </a:r>
                <a:r>
                  <a:rPr lang="it-IT" i="1" dirty="0">
                    <a:latin typeface="Adobe Caslon Pro"/>
                  </a:rPr>
                  <a:t> </a:t>
                </a:r>
                <a:r>
                  <a:rPr lang="it-IT" dirty="0">
                    <a:latin typeface="Adobe Caslon Pro"/>
                  </a:rPr>
                  <a:t>for the random </a:t>
                </a:r>
                <a:r>
                  <a:rPr lang="it-IT" dirty="0" err="1">
                    <a:latin typeface="Adobe Caslon Pro"/>
                  </a:rPr>
                  <a:t>variable</a:t>
                </a:r>
                <a:r>
                  <a:rPr lang="it-IT" dirty="0">
                    <a:latin typeface="Adobe Caslon Pro"/>
                  </a:rPr>
                  <a:t> </a:t>
                </a:r>
                <a14:m>
                  <m:oMath xmlns:m="http://schemas.openxmlformats.org/officeDocument/2006/math">
                    <m:r>
                      <a:rPr lang="it-IT" b="0" i="1" smtClean="0">
                        <a:latin typeface="Cambria Math" panose="02040503050406030204" pitchFamily="18" charset="0"/>
                      </a:rPr>
                      <m:t>𝐼𝑀</m:t>
                    </m:r>
                  </m:oMath>
                </a14:m>
                <a:r>
                  <a:rPr lang="en-GB" dirty="0">
                    <a:latin typeface="Adobe Caslon Pro"/>
                  </a:rPr>
                  <a:t> associated with given </a:t>
                </a:r>
                <a14:m>
                  <m:oMath xmlns:m="http://schemas.openxmlformats.org/officeDocument/2006/math">
                    <m:r>
                      <a:rPr lang="it-IT" b="0" i="1" smtClean="0">
                        <a:latin typeface="Cambria Math" panose="02040503050406030204" pitchFamily="18" charset="0"/>
                      </a:rPr>
                      <m:t>𝐷</m:t>
                    </m:r>
                  </m:oMath>
                </a14:m>
                <a:endParaRPr lang="en-GB" dirty="0">
                  <a:latin typeface="Adobe Caslon Pro"/>
                </a:endParaRPr>
              </a:p>
            </p:txBody>
          </p:sp>
        </mc:Choice>
        <mc:Fallback xmlns="">
          <p:sp>
            <p:nvSpPr>
              <p:cNvPr id="17" name="Segnaposto testo 3">
                <a:extLst>
                  <a:ext uri="{FF2B5EF4-FFF2-40B4-BE49-F238E27FC236}">
                    <a16:creationId xmlns:a16="http://schemas.microsoft.com/office/drawing/2014/main" id="{06B13A53-676F-4F38-8908-4E1F47576871}"/>
                  </a:ext>
                </a:extLst>
              </p:cNvPr>
              <p:cNvSpPr txBox="1">
                <a:spLocks noRot="1" noChangeAspect="1" noMove="1" noResize="1" noEditPoints="1" noAdjustHandles="1" noChangeArrowheads="1" noChangeShapeType="1" noTextEdit="1"/>
              </p:cNvSpPr>
              <p:nvPr/>
            </p:nvSpPr>
            <p:spPr>
              <a:xfrm>
                <a:off x="741122" y="2420938"/>
                <a:ext cx="10576165" cy="4071937"/>
              </a:xfrm>
              <a:prstGeom prst="rect">
                <a:avLst/>
              </a:prstGeom>
              <a:blipFill>
                <a:blip r:embed="rId7"/>
                <a:stretch>
                  <a:fillRect l="-519"/>
                </a:stretch>
              </a:blipFill>
            </p:spPr>
            <p:txBody>
              <a:bodyPr/>
              <a:lstStyle/>
              <a:p>
                <a:r>
                  <a:rPr lang="it-IT">
                    <a:noFill/>
                  </a:rPr>
                  <a:t> </a:t>
                </a:r>
              </a:p>
            </p:txBody>
          </p:sp>
        </mc:Fallback>
      </mc:AlternateContent>
      <p:pic>
        <p:nvPicPr>
          <p:cNvPr id="2" name="Immagine 1">
            <a:extLst>
              <a:ext uri="{FF2B5EF4-FFF2-40B4-BE49-F238E27FC236}">
                <a16:creationId xmlns:a16="http://schemas.microsoft.com/office/drawing/2014/main" id="{55D01F58-02C5-4B8E-93E7-D6A4F57818A4}"/>
              </a:ext>
            </a:extLst>
          </p:cNvPr>
          <p:cNvPicPr>
            <a:picLocks noChangeAspect="1"/>
          </p:cNvPicPr>
          <p:nvPr/>
        </p:nvPicPr>
        <p:blipFill>
          <a:blip r:embed="rId8"/>
          <a:stretch>
            <a:fillRect/>
          </a:stretch>
        </p:blipFill>
        <p:spPr>
          <a:xfrm>
            <a:off x="1638694" y="3947599"/>
            <a:ext cx="3413572" cy="602395"/>
          </a:xfrm>
          <a:prstGeom prst="rect">
            <a:avLst/>
          </a:prstGeom>
        </p:spPr>
      </p:pic>
      <p:pic>
        <p:nvPicPr>
          <p:cNvPr id="5" name="Immagine 4">
            <a:extLst>
              <a:ext uri="{FF2B5EF4-FFF2-40B4-BE49-F238E27FC236}">
                <a16:creationId xmlns:a16="http://schemas.microsoft.com/office/drawing/2014/main" id="{EF33C0DE-4385-4E3C-A3B2-80BABBB053F8}"/>
              </a:ext>
            </a:extLst>
          </p:cNvPr>
          <p:cNvPicPr>
            <a:picLocks noChangeAspect="1"/>
          </p:cNvPicPr>
          <p:nvPr/>
        </p:nvPicPr>
        <p:blipFill>
          <a:blip r:embed="rId9"/>
          <a:stretch>
            <a:fillRect/>
          </a:stretch>
        </p:blipFill>
        <p:spPr>
          <a:xfrm>
            <a:off x="1644265" y="5014588"/>
            <a:ext cx="1871728" cy="595224"/>
          </a:xfrm>
          <a:prstGeom prst="rect">
            <a:avLst/>
          </a:prstGeom>
        </p:spPr>
      </p:pic>
      <p:pic>
        <p:nvPicPr>
          <p:cNvPr id="7" name="Immagine 6">
            <a:extLst>
              <a:ext uri="{FF2B5EF4-FFF2-40B4-BE49-F238E27FC236}">
                <a16:creationId xmlns:a16="http://schemas.microsoft.com/office/drawing/2014/main" id="{CDBD4A56-2347-47F6-8081-4D7D8D4DF0C1}"/>
              </a:ext>
            </a:extLst>
          </p:cNvPr>
          <p:cNvPicPr>
            <a:picLocks noChangeAspect="1"/>
          </p:cNvPicPr>
          <p:nvPr/>
        </p:nvPicPr>
        <p:blipFill>
          <a:blip r:embed="rId10"/>
          <a:stretch>
            <a:fillRect/>
          </a:stretch>
        </p:blipFill>
        <p:spPr>
          <a:xfrm>
            <a:off x="1644265" y="5693302"/>
            <a:ext cx="2617550" cy="781679"/>
          </a:xfrm>
          <a:prstGeom prst="rect">
            <a:avLst/>
          </a:prstGeom>
        </p:spPr>
      </p:pic>
      <p:pic>
        <p:nvPicPr>
          <p:cNvPr id="9" name="Immagine 8">
            <a:extLst>
              <a:ext uri="{FF2B5EF4-FFF2-40B4-BE49-F238E27FC236}">
                <a16:creationId xmlns:a16="http://schemas.microsoft.com/office/drawing/2014/main" id="{0BE41D70-8F1B-445C-A1C8-FB0C1E1EA72C}"/>
              </a:ext>
            </a:extLst>
          </p:cNvPr>
          <p:cNvPicPr>
            <a:picLocks noChangeAspect="1"/>
          </p:cNvPicPr>
          <p:nvPr/>
        </p:nvPicPr>
        <p:blipFill>
          <a:blip r:embed="rId11"/>
          <a:stretch>
            <a:fillRect/>
          </a:stretch>
        </p:blipFill>
        <p:spPr>
          <a:xfrm>
            <a:off x="7024418" y="4151431"/>
            <a:ext cx="2688542" cy="664750"/>
          </a:xfrm>
          <a:prstGeom prst="rect">
            <a:avLst/>
          </a:prstGeom>
        </p:spPr>
      </p:pic>
      <p:pic>
        <p:nvPicPr>
          <p:cNvPr id="10" name="Immagine 9">
            <a:extLst>
              <a:ext uri="{FF2B5EF4-FFF2-40B4-BE49-F238E27FC236}">
                <a16:creationId xmlns:a16="http://schemas.microsoft.com/office/drawing/2014/main" id="{66D5B6F5-5A3F-468C-886A-9624FBA8FCD7}"/>
              </a:ext>
            </a:extLst>
          </p:cNvPr>
          <p:cNvPicPr>
            <a:picLocks noChangeAspect="1"/>
          </p:cNvPicPr>
          <p:nvPr/>
        </p:nvPicPr>
        <p:blipFill>
          <a:blip r:embed="rId12"/>
          <a:stretch>
            <a:fillRect/>
          </a:stretch>
        </p:blipFill>
        <p:spPr>
          <a:xfrm>
            <a:off x="7024418" y="4770026"/>
            <a:ext cx="4933946" cy="666750"/>
          </a:xfrm>
          <a:prstGeom prst="rect">
            <a:avLst/>
          </a:prstGeom>
        </p:spPr>
      </p:pic>
      <p:pic>
        <p:nvPicPr>
          <p:cNvPr id="11" name="Immagine 10">
            <a:extLst>
              <a:ext uri="{FF2B5EF4-FFF2-40B4-BE49-F238E27FC236}">
                <a16:creationId xmlns:a16="http://schemas.microsoft.com/office/drawing/2014/main" id="{37B01F38-F5E0-4DAA-BA99-23D2AF4819E8}"/>
              </a:ext>
            </a:extLst>
          </p:cNvPr>
          <p:cNvPicPr>
            <a:picLocks noChangeAspect="1"/>
          </p:cNvPicPr>
          <p:nvPr/>
        </p:nvPicPr>
        <p:blipFill rotWithShape="1">
          <a:blip r:embed="rId13"/>
          <a:srcRect t="1897" r="64824"/>
          <a:stretch/>
        </p:blipFill>
        <p:spPr>
          <a:xfrm>
            <a:off x="7277377" y="5413830"/>
            <a:ext cx="2212063" cy="595224"/>
          </a:xfrm>
          <a:prstGeom prst="rect">
            <a:avLst/>
          </a:prstGeom>
        </p:spPr>
      </p:pic>
      <p:pic>
        <p:nvPicPr>
          <p:cNvPr id="29" name="Immagine 28">
            <a:extLst>
              <a:ext uri="{FF2B5EF4-FFF2-40B4-BE49-F238E27FC236}">
                <a16:creationId xmlns:a16="http://schemas.microsoft.com/office/drawing/2014/main" id="{6072CC88-782D-4761-BB77-6D11385C8775}"/>
              </a:ext>
            </a:extLst>
          </p:cNvPr>
          <p:cNvPicPr>
            <a:picLocks noChangeAspect="1"/>
          </p:cNvPicPr>
          <p:nvPr/>
        </p:nvPicPr>
        <p:blipFill rotWithShape="1">
          <a:blip r:embed="rId13"/>
          <a:srcRect l="32296" t="3750"/>
          <a:stretch/>
        </p:blipFill>
        <p:spPr>
          <a:xfrm>
            <a:off x="7277377" y="5915732"/>
            <a:ext cx="4257598" cy="583978"/>
          </a:xfrm>
          <a:prstGeom prst="rect">
            <a:avLst/>
          </a:prstGeom>
        </p:spPr>
      </p:pic>
      <p:graphicFrame>
        <p:nvGraphicFramePr>
          <p:cNvPr id="30" name="Tabella 6">
            <a:extLst>
              <a:ext uri="{FF2B5EF4-FFF2-40B4-BE49-F238E27FC236}">
                <a16:creationId xmlns:a16="http://schemas.microsoft.com/office/drawing/2014/main" id="{A035BCBE-D30C-4785-B9E3-3DBEB7BBF09D}"/>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719477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Computation</a:t>
            </a:r>
            <a:r>
              <a:rPr lang="it-IT" dirty="0">
                <a:latin typeface="Adobe Caslon Pro"/>
              </a:rPr>
              <a:t> of </a:t>
            </a:r>
            <a:r>
              <a:rPr lang="it-IT" dirty="0" err="1">
                <a:latin typeface="Adobe Caslon Pro"/>
              </a:rPr>
              <a:t>fragility</a:t>
            </a:r>
            <a:r>
              <a:rPr lang="it-IT" dirty="0">
                <a:latin typeface="Adobe Caslon Pro"/>
              </a:rPr>
              <a:t> </a:t>
            </a:r>
            <a:r>
              <a:rPr lang="it-IT" dirty="0" err="1">
                <a:latin typeface="Adobe Caslon Pro"/>
              </a:rPr>
              <a:t>function</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17</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mc:AlternateContent xmlns:mc="http://schemas.openxmlformats.org/markup-compatibility/2006" xmlns:a14="http://schemas.microsoft.com/office/drawing/2010/main">
        <mc:Choice Requires="a14">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nvGraphicFramePr>
            <p:xfrm>
              <a:off x="6718403" y="2582382"/>
              <a:ext cx="5040090" cy="2975060"/>
            </p:xfrm>
            <a:graphic>
              <a:graphicData uri="http://schemas.openxmlformats.org/drawingml/2006/table">
                <a:tbl>
                  <a:tblPr firstRow="1">
                    <a:tableStyleId>{9D7B26C5-4107-4FEC-AEDC-1716B250A1EF}</a:tableStyleId>
                  </a:tblPr>
                  <a:tblGrid>
                    <a:gridCol w="5040090">
                      <a:extLst>
                        <a:ext uri="{9D8B030D-6E8A-4147-A177-3AD203B41FA5}">
                          <a16:colId xmlns:a16="http://schemas.microsoft.com/office/drawing/2014/main" val="900042537"/>
                        </a:ext>
                      </a:extLst>
                    </a:gridCol>
                  </a:tblGrid>
                  <a:tr h="301149">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pPr marL="0" indent="0" algn="l" defTabSz="914400" rtl="0" eaLnBrk="1" latinLnBrk="0" hangingPunct="1">
                            <a:buFont typeface="Arial" panose="020B0604020202020204" pitchFamily="34" charset="0"/>
                            <a:buNone/>
                          </a:pPr>
                          <a:endParaRPr lang="it-IT" sz="1200" b="0" i="1" kern="1200" dirty="0">
                            <a:solidFill>
                              <a:schemeClr val="tx1"/>
                            </a:solidFill>
                            <a:latin typeface="Cambria Math" panose="02040503050406030204" pitchFamily="18" charset="0"/>
                            <a:ea typeface="+mn-ea"/>
                            <a:cs typeface="+mn-cs"/>
                          </a:endParaRPr>
                        </a:p>
                        <a:p>
                          <a:pPr marL="0" indent="0" algn="l" defTabSz="914400" rtl="0" eaLnBrk="1" latinLnBrk="0" hangingPunct="1">
                            <a:buFont typeface="Arial" panose="020B0604020202020204" pitchFamily="34" charset="0"/>
                            <a:buNone/>
                          </a:pPr>
                          <a:endParaRPr lang="it-IT" sz="1600" b="0" i="1" kern="1200" dirty="0">
                            <a:solidFill>
                              <a:schemeClr val="tx1"/>
                            </a:solidFill>
                            <a:latin typeface="Cambria Math" panose="02040503050406030204" pitchFamily="18" charset="0"/>
                            <a:ea typeface="+mn-ea"/>
                            <a:cs typeface="+mn-cs"/>
                          </a:endParaRPr>
                        </a:p>
                        <a:p>
                          <a:pPr marL="0" indent="0" algn="l" defTabSz="914400" rtl="0" eaLnBrk="1" latinLnBrk="0" hangingPunct="1">
                            <a:buFont typeface="Arial" panose="020B0604020202020204" pitchFamily="34" charset="0"/>
                            <a:buNone/>
                          </a:pPr>
                          <a14:m>
                            <m:oMathPara xmlns:m="http://schemas.openxmlformats.org/officeDocument/2006/math">
                              <m:oMathParaPr>
                                <m:jc m:val="right"/>
                              </m:oMathParaPr>
                              <m:oMath xmlns:m="http://schemas.openxmlformats.org/officeDocument/2006/math">
                                <m:d>
                                  <m:dPr>
                                    <m:ctrlPr>
                                      <a:rPr lang="it-IT" sz="2000" b="0" i="1" kern="1200" smtClean="0">
                                        <a:solidFill>
                                          <a:schemeClr val="tx1"/>
                                        </a:solidFill>
                                        <a:latin typeface="Cambria Math" panose="02040503050406030204" pitchFamily="18" charset="0"/>
                                        <a:ea typeface="+mn-ea"/>
                                        <a:cs typeface="+mn-cs"/>
                                      </a:rPr>
                                    </m:ctrlPr>
                                  </m:dPr>
                                  <m:e>
                                    <m:r>
                                      <a:rPr lang="it-IT" sz="2000" b="0" i="1" kern="1200" smtClean="0">
                                        <a:solidFill>
                                          <a:schemeClr val="tx1"/>
                                        </a:solidFill>
                                        <a:latin typeface="Cambria Math" panose="02040503050406030204" pitchFamily="18" charset="0"/>
                                        <a:ea typeface="+mn-ea"/>
                                        <a:cs typeface="+mn-cs"/>
                                      </a:rPr>
                                      <m:t>1</m:t>
                                    </m:r>
                                  </m:e>
                                </m:d>
                                <m:r>
                                  <a:rPr lang="it-IT" sz="2000" b="0" i="1" kern="1200" smtClean="0">
                                    <a:solidFill>
                                      <a:schemeClr val="tx1"/>
                                    </a:solidFill>
                                    <a:latin typeface="Cambria Math" panose="02040503050406030204" pitchFamily="18" charset="0"/>
                                    <a:ea typeface="+mn-ea"/>
                                    <a:cs typeface="+mn-cs"/>
                                  </a:rPr>
                                  <m:t>                    </m:t>
                                </m:r>
                              </m:oMath>
                            </m:oMathPara>
                          </a14:m>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14:m>
                            <m:oMathPara xmlns:m="http://schemas.openxmlformats.org/officeDocument/2006/math">
                              <m:oMathParaPr>
                                <m:jc m:val="right"/>
                              </m:oMathParaPr>
                              <m:oMath xmlns:m="http://schemas.openxmlformats.org/officeDocument/2006/math">
                                <m:d>
                                  <m:dPr>
                                    <m:ctrlPr>
                                      <a:rPr lang="it-IT" sz="2000" b="0" i="1" kern="1200" smtClean="0">
                                        <a:solidFill>
                                          <a:schemeClr val="tx1"/>
                                        </a:solidFill>
                                        <a:latin typeface="Cambria Math" panose="02040503050406030204" pitchFamily="18" charset="0"/>
                                        <a:ea typeface="+mn-ea"/>
                                        <a:cs typeface="+mn-cs"/>
                                      </a:rPr>
                                    </m:ctrlPr>
                                  </m:dPr>
                                  <m:e>
                                    <m:r>
                                      <a:rPr lang="it-IT" sz="2000" b="0" i="1" kern="1200" smtClean="0">
                                        <a:solidFill>
                                          <a:schemeClr val="tx1"/>
                                        </a:solidFill>
                                        <a:latin typeface="Cambria Math" panose="02040503050406030204" pitchFamily="18" charset="0"/>
                                        <a:ea typeface="+mn-ea"/>
                                        <a:cs typeface="+mn-cs"/>
                                      </a:rPr>
                                      <m:t>2</m:t>
                                    </m:r>
                                  </m:e>
                                </m:d>
                                <m:r>
                                  <a:rPr lang="it-IT" sz="2000" b="0" i="1" kern="1200" smtClean="0">
                                    <a:solidFill>
                                      <a:schemeClr val="tx1"/>
                                    </a:solidFill>
                                    <a:latin typeface="Cambria Math" panose="02040503050406030204" pitchFamily="18" charset="0"/>
                                    <a:ea typeface="+mn-ea"/>
                                    <a:cs typeface="+mn-cs"/>
                                  </a:rPr>
                                  <m:t>                    </m:t>
                                </m:r>
                              </m:oMath>
                            </m:oMathPara>
                          </a14:m>
                          <a:endParaRPr lang="it-IT" sz="20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mc:Choice>
        <mc:Fallback xmlns="">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1789824670"/>
                  </p:ext>
                </p:extLst>
              </p:nvPr>
            </p:nvGraphicFramePr>
            <p:xfrm>
              <a:off x="6718403" y="2582382"/>
              <a:ext cx="5040090" cy="2975060"/>
            </p:xfrm>
            <a:graphic>
              <a:graphicData uri="http://schemas.openxmlformats.org/drawingml/2006/table">
                <a:tbl>
                  <a:tblPr firstRow="1">
                    <a:tableStyleId>{9D7B26C5-4107-4FEC-AEDC-1716B250A1EF}</a:tableStyleId>
                  </a:tblPr>
                  <a:tblGrid>
                    <a:gridCol w="5040090">
                      <a:extLst>
                        <a:ext uri="{9D8B030D-6E8A-4147-A177-3AD203B41FA5}">
                          <a16:colId xmlns:a16="http://schemas.microsoft.com/office/drawing/2014/main" val="900042537"/>
                        </a:ext>
                      </a:extLst>
                    </a:gridCol>
                  </a:tblGrid>
                  <a:tr h="365760">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6"/>
                          <a:stretch>
                            <a:fillRect t="-15152" r="-121"/>
                          </a:stretch>
                        </a:blipFill>
                      </a:tcPr>
                    </a:tc>
                    <a:extLst>
                      <a:ext uri="{0D108BD9-81ED-4DB2-BD59-A6C34878D82A}">
                        <a16:rowId xmlns:a16="http://schemas.microsoft.com/office/drawing/2014/main" val="1132201132"/>
                      </a:ext>
                    </a:extLst>
                  </a:tr>
                </a:tbl>
              </a:graphicData>
            </a:graphic>
          </p:graphicFrame>
        </mc:Fallback>
      </mc:AlternateContent>
      <p:sp>
        <p:nvSpPr>
          <p:cNvPr id="19" name="Segnaposto testo 3">
            <a:extLst>
              <a:ext uri="{FF2B5EF4-FFF2-40B4-BE49-F238E27FC236}">
                <a16:creationId xmlns:a16="http://schemas.microsoft.com/office/drawing/2014/main" id="{D3A44308-0E12-4E2F-9919-657B2A4770E5}"/>
              </a:ext>
            </a:extLst>
          </p:cNvPr>
          <p:cNvSpPr txBox="1">
            <a:spLocks/>
          </p:cNvSpPr>
          <p:nvPr/>
        </p:nvSpPr>
        <p:spPr>
          <a:xfrm>
            <a:off x="807917" y="2786063"/>
            <a:ext cx="10576165" cy="4071937"/>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it-IT" dirty="0">
                <a:latin typeface="Adobe Caslon Pro"/>
              </a:rPr>
              <a:t>The </a:t>
            </a:r>
            <a:r>
              <a:rPr lang="it-IT" dirty="0" err="1">
                <a:latin typeface="Adobe Caslon Pro"/>
              </a:rPr>
              <a:t>likelihood</a:t>
            </a:r>
            <a:r>
              <a:rPr lang="it-IT" dirty="0">
                <a:latin typeface="Adobe Caslon Pro"/>
              </a:rPr>
              <a:t> for the </a:t>
            </a:r>
            <a:r>
              <a:rPr lang="it-IT" dirty="0" err="1">
                <a:latin typeface="Adobe Caslon Pro"/>
              </a:rPr>
              <a:t>entire</a:t>
            </a:r>
            <a:r>
              <a:rPr lang="it-IT" dirty="0">
                <a:latin typeface="Adobe Caslon Pro"/>
              </a:rPr>
              <a:t> set of data</a:t>
            </a:r>
          </a:p>
          <a:p>
            <a:pPr>
              <a:lnSpc>
                <a:spcPct val="125000"/>
              </a:lnSpc>
            </a:pPr>
            <a:endParaRPr lang="it-IT" dirty="0">
              <a:latin typeface="Adobe Caslon Pro"/>
            </a:endParaRPr>
          </a:p>
          <a:p>
            <a:pPr>
              <a:lnSpc>
                <a:spcPct val="125000"/>
              </a:lnSpc>
            </a:pPr>
            <a:r>
              <a:rPr lang="it-IT" dirty="0">
                <a:latin typeface="Adobe Caslon Pro"/>
              </a:rPr>
              <a:t>And the log </a:t>
            </a:r>
            <a:r>
              <a:rPr lang="it-IT" dirty="0" err="1">
                <a:latin typeface="Adobe Caslon Pro"/>
              </a:rPr>
              <a:t>likelihood</a:t>
            </a:r>
            <a:endParaRPr lang="it-IT" dirty="0">
              <a:latin typeface="Adobe Caslon Pro"/>
            </a:endParaRPr>
          </a:p>
          <a:p>
            <a:pPr>
              <a:lnSpc>
                <a:spcPct val="125000"/>
              </a:lnSpc>
            </a:pPr>
            <a:endParaRPr lang="it-IT" dirty="0">
              <a:latin typeface="Adobe Caslon Pro"/>
            </a:endParaRPr>
          </a:p>
          <a:p>
            <a:pPr>
              <a:lnSpc>
                <a:spcPct val="125000"/>
              </a:lnSpc>
            </a:pPr>
            <a:endParaRPr lang="it-IT" sz="700" dirty="0">
              <a:latin typeface="Adobe Caslon Pro"/>
            </a:endParaRPr>
          </a:p>
          <a:p>
            <a:pPr>
              <a:lnSpc>
                <a:spcPct val="125000"/>
              </a:lnSpc>
            </a:pPr>
            <a:r>
              <a:rPr lang="it-IT" dirty="0" err="1">
                <a:latin typeface="Adobe Caslon Pro"/>
              </a:rPr>
              <a:t>Estimation</a:t>
            </a:r>
            <a:r>
              <a:rPr lang="it-IT" dirty="0">
                <a:latin typeface="Adobe Caslon Pro"/>
              </a:rPr>
              <a:t> of </a:t>
            </a:r>
            <a:r>
              <a:rPr lang="it-IT" dirty="0" err="1">
                <a:latin typeface="Adobe Caslon Pro"/>
              </a:rPr>
              <a:t>parameters</a:t>
            </a:r>
            <a:r>
              <a:rPr lang="it-IT" dirty="0">
                <a:latin typeface="Adobe Caslon Pro"/>
              </a:rPr>
              <a:t> by </a:t>
            </a:r>
            <a:r>
              <a:rPr lang="it-IT" dirty="0" err="1">
                <a:latin typeface="Adobe Caslon Pro"/>
              </a:rPr>
              <a:t>optimization</a:t>
            </a: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p:txBody>
      </p:sp>
      <p:pic>
        <p:nvPicPr>
          <p:cNvPr id="4" name="Immagine 3">
            <a:extLst>
              <a:ext uri="{FF2B5EF4-FFF2-40B4-BE49-F238E27FC236}">
                <a16:creationId xmlns:a16="http://schemas.microsoft.com/office/drawing/2014/main" id="{D3BD3CB0-23E5-4A41-8893-4BE257366D4E}"/>
              </a:ext>
            </a:extLst>
          </p:cNvPr>
          <p:cNvPicPr>
            <a:picLocks noChangeAspect="1"/>
          </p:cNvPicPr>
          <p:nvPr/>
        </p:nvPicPr>
        <p:blipFill>
          <a:blip r:embed="rId7"/>
          <a:stretch>
            <a:fillRect/>
          </a:stretch>
        </p:blipFill>
        <p:spPr>
          <a:xfrm>
            <a:off x="1900237" y="3146101"/>
            <a:ext cx="7418652" cy="715761"/>
          </a:xfrm>
          <a:prstGeom prst="rect">
            <a:avLst/>
          </a:prstGeom>
        </p:spPr>
      </p:pic>
      <p:pic>
        <p:nvPicPr>
          <p:cNvPr id="8" name="Immagine 7">
            <a:extLst>
              <a:ext uri="{FF2B5EF4-FFF2-40B4-BE49-F238E27FC236}">
                <a16:creationId xmlns:a16="http://schemas.microsoft.com/office/drawing/2014/main" id="{402F13AF-6065-46B6-B591-51F719F3C6FA}"/>
              </a:ext>
            </a:extLst>
          </p:cNvPr>
          <p:cNvPicPr>
            <a:picLocks noChangeAspect="1"/>
          </p:cNvPicPr>
          <p:nvPr/>
        </p:nvPicPr>
        <p:blipFill>
          <a:blip r:embed="rId8"/>
          <a:stretch>
            <a:fillRect/>
          </a:stretch>
        </p:blipFill>
        <p:spPr>
          <a:xfrm>
            <a:off x="1900237" y="4165965"/>
            <a:ext cx="6837363" cy="833619"/>
          </a:xfrm>
          <a:prstGeom prst="rect">
            <a:avLst/>
          </a:prstGeom>
        </p:spPr>
      </p:pic>
      <p:pic>
        <p:nvPicPr>
          <p:cNvPr id="12" name="Immagine 11">
            <a:extLst>
              <a:ext uri="{FF2B5EF4-FFF2-40B4-BE49-F238E27FC236}">
                <a16:creationId xmlns:a16="http://schemas.microsoft.com/office/drawing/2014/main" id="{CDB46324-5797-47BF-B5AC-A8BBC616468C}"/>
              </a:ext>
            </a:extLst>
          </p:cNvPr>
          <p:cNvPicPr>
            <a:picLocks noChangeAspect="1"/>
          </p:cNvPicPr>
          <p:nvPr/>
        </p:nvPicPr>
        <p:blipFill>
          <a:blip r:embed="rId9"/>
          <a:stretch>
            <a:fillRect/>
          </a:stretch>
        </p:blipFill>
        <p:spPr>
          <a:xfrm>
            <a:off x="1853109" y="5436473"/>
            <a:ext cx="2879776" cy="581007"/>
          </a:xfrm>
          <a:prstGeom prst="rect">
            <a:avLst/>
          </a:prstGeom>
        </p:spPr>
      </p:pic>
      <p:graphicFrame>
        <p:nvGraphicFramePr>
          <p:cNvPr id="30" name="Tabella 6">
            <a:extLst>
              <a:ext uri="{FF2B5EF4-FFF2-40B4-BE49-F238E27FC236}">
                <a16:creationId xmlns:a16="http://schemas.microsoft.com/office/drawing/2014/main" id="{B8B15C70-C4D2-478A-BA39-D042B8D19C2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852870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Computation</a:t>
            </a:r>
            <a:r>
              <a:rPr lang="it-IT" dirty="0">
                <a:latin typeface="Adobe Caslon Pro"/>
              </a:rPr>
              <a:t> of </a:t>
            </a:r>
            <a:r>
              <a:rPr lang="it-IT" dirty="0" err="1">
                <a:latin typeface="Adobe Caslon Pro"/>
              </a:rPr>
              <a:t>fragility</a:t>
            </a:r>
            <a:r>
              <a:rPr lang="it-IT" dirty="0">
                <a:latin typeface="Adobe Caslon Pro"/>
              </a:rPr>
              <a:t> </a:t>
            </a:r>
            <a:r>
              <a:rPr lang="it-IT" dirty="0" err="1">
                <a:latin typeface="Adobe Caslon Pro"/>
              </a:rPr>
              <a:t>function</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18</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mc:AlternateContent xmlns:mc="http://schemas.openxmlformats.org/markup-compatibility/2006" xmlns:a14="http://schemas.microsoft.com/office/drawing/2010/main">
        <mc:Choice Requires="a14">
          <p:sp>
            <p:nvSpPr>
              <p:cNvPr id="19" name="Segnaposto testo 3">
                <a:extLst>
                  <a:ext uri="{FF2B5EF4-FFF2-40B4-BE49-F238E27FC236}">
                    <a16:creationId xmlns:a16="http://schemas.microsoft.com/office/drawing/2014/main" id="{D3A44308-0E12-4E2F-9919-657B2A4770E5}"/>
                  </a:ext>
                </a:extLst>
              </p:cNvPr>
              <p:cNvSpPr txBox="1">
                <a:spLocks/>
              </p:cNvSpPr>
              <p:nvPr/>
            </p:nvSpPr>
            <p:spPr>
              <a:xfrm>
                <a:off x="807917" y="2603351"/>
                <a:ext cx="10576165" cy="4254649"/>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it-IT" dirty="0">
                    <a:latin typeface="Adobe Caslon Pro"/>
                  </a:rPr>
                  <a:t>For a </a:t>
                </a:r>
                <a:r>
                  <a:rPr lang="it-IT" dirty="0" err="1">
                    <a:latin typeface="Adobe Caslon Pro"/>
                  </a:rPr>
                  <a:t>generic</a:t>
                </a:r>
                <a:r>
                  <a:rPr lang="it-IT" dirty="0">
                    <a:latin typeface="Adobe Caslon Pro"/>
                  </a:rPr>
                  <a:t> </a:t>
                </a:r>
                <a14:m>
                  <m:oMath xmlns:m="http://schemas.openxmlformats.org/officeDocument/2006/math">
                    <m:r>
                      <a:rPr lang="it-IT" b="0" i="1" smtClean="0">
                        <a:latin typeface="Cambria Math" panose="02040503050406030204" pitchFamily="18" charset="0"/>
                      </a:rPr>
                      <m:t>𝑓</m:t>
                    </m:r>
                    <m:r>
                      <a:rPr lang="it-IT" b="0" i="1" smtClean="0">
                        <a:latin typeface="Cambria Math" panose="02040503050406030204" pitchFamily="18" charset="0"/>
                      </a:rPr>
                      <m:t>(</m:t>
                    </m:r>
                    <m:r>
                      <a:rPr lang="it-IT" b="0" i="1" smtClean="0">
                        <a:latin typeface="Cambria Math" panose="02040503050406030204" pitchFamily="18" charset="0"/>
                      </a:rPr>
                      <m:t>𝑥</m:t>
                    </m:r>
                    <m:r>
                      <a:rPr lang="it-IT" b="0" i="1" smtClean="0">
                        <a:latin typeface="Cambria Math" panose="02040503050406030204" pitchFamily="18" charset="0"/>
                      </a:rPr>
                      <m:t>;</m:t>
                    </m:r>
                    <m:r>
                      <a:rPr lang="it-IT" b="1" i="1" smtClean="0">
                        <a:latin typeface="Cambria Math" panose="02040503050406030204" pitchFamily="18" charset="0"/>
                      </a:rPr>
                      <m:t>𝜽</m:t>
                    </m:r>
                    <m:r>
                      <a:rPr lang="it-IT" b="0" i="1" smtClean="0">
                        <a:latin typeface="Cambria Math" panose="02040503050406030204" pitchFamily="18" charset="0"/>
                      </a:rPr>
                      <m:t>)</m:t>
                    </m:r>
                  </m:oMath>
                </a14:m>
                <a:endParaRPr lang="it-IT" dirty="0">
                  <a:latin typeface="Adobe Caslon Pro"/>
                </a:endParaRPr>
              </a:p>
              <a:p>
                <a:pPr>
                  <a:lnSpc>
                    <a:spcPct val="125000"/>
                  </a:lnSpc>
                </a:pPr>
                <a:endParaRPr lang="it-IT" sz="400" dirty="0">
                  <a:latin typeface="Adobe Caslon Pro"/>
                </a:endParaRPr>
              </a:p>
              <a:p>
                <a:pPr>
                  <a:lnSpc>
                    <a:spcPct val="125000"/>
                  </a:lnSpc>
                </a:pPr>
                <a:endParaRPr lang="it-IT" dirty="0">
                  <a:latin typeface="Adobe Caslon Pro"/>
                </a:endParaRPr>
              </a:p>
              <a:p>
                <a:pPr>
                  <a:lnSpc>
                    <a:spcPct val="125000"/>
                  </a:lnSpc>
                </a:pPr>
                <a:r>
                  <a:rPr lang="it-IT" dirty="0">
                    <a:latin typeface="Adobe Caslon Pro"/>
                  </a:rPr>
                  <a:t>And the log </a:t>
                </a:r>
                <a:r>
                  <a:rPr lang="it-IT" dirty="0" err="1">
                    <a:latin typeface="Adobe Caslon Pro"/>
                  </a:rPr>
                  <a:t>likelihood</a:t>
                </a:r>
                <a:endParaRPr lang="it-IT" dirty="0">
                  <a:latin typeface="Adobe Caslon Pro"/>
                </a:endParaRPr>
              </a:p>
              <a:p>
                <a:pPr>
                  <a:lnSpc>
                    <a:spcPct val="125000"/>
                  </a:lnSpc>
                </a:pPr>
                <a:endParaRPr lang="it-IT" dirty="0">
                  <a:latin typeface="Adobe Caslon Pro"/>
                </a:endParaRPr>
              </a:p>
              <a:p>
                <a:pPr>
                  <a:lnSpc>
                    <a:spcPct val="125000"/>
                  </a:lnSpc>
                </a:pPr>
                <a:endParaRPr lang="it-IT" sz="700" dirty="0">
                  <a:latin typeface="Adobe Caslon Pro"/>
                </a:endParaRPr>
              </a:p>
              <a:p>
                <a:pPr>
                  <a:lnSpc>
                    <a:spcPct val="125000"/>
                  </a:lnSpc>
                </a:pPr>
                <a:r>
                  <a:rPr lang="it-IT" dirty="0" err="1">
                    <a:latin typeface="Adobe Caslon Pro"/>
                  </a:rPr>
                  <a:t>Estimation</a:t>
                </a:r>
                <a:r>
                  <a:rPr lang="it-IT" dirty="0">
                    <a:latin typeface="Adobe Caslon Pro"/>
                  </a:rPr>
                  <a:t> of </a:t>
                </a:r>
                <a:r>
                  <a:rPr lang="it-IT" dirty="0" err="1">
                    <a:latin typeface="Adobe Caslon Pro"/>
                  </a:rPr>
                  <a:t>parameters</a:t>
                </a:r>
                <a:r>
                  <a:rPr lang="it-IT" dirty="0">
                    <a:latin typeface="Adobe Caslon Pro"/>
                  </a:rPr>
                  <a:t> by </a:t>
                </a:r>
                <a:r>
                  <a:rPr lang="it-IT" dirty="0" err="1">
                    <a:latin typeface="Adobe Caslon Pro"/>
                  </a:rPr>
                  <a:t>optimization</a:t>
                </a: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p:txBody>
          </p:sp>
        </mc:Choice>
        <mc:Fallback xmlns="">
          <p:sp>
            <p:nvSpPr>
              <p:cNvPr id="19" name="Segnaposto testo 3">
                <a:extLst>
                  <a:ext uri="{FF2B5EF4-FFF2-40B4-BE49-F238E27FC236}">
                    <a16:creationId xmlns:a16="http://schemas.microsoft.com/office/drawing/2014/main" id="{D3A44308-0E12-4E2F-9919-657B2A4770E5}"/>
                  </a:ext>
                </a:extLst>
              </p:cNvPr>
              <p:cNvSpPr txBox="1">
                <a:spLocks noRot="1" noChangeAspect="1" noMove="1" noResize="1" noEditPoints="1" noAdjustHandles="1" noChangeArrowheads="1" noChangeShapeType="1" noTextEdit="1"/>
              </p:cNvSpPr>
              <p:nvPr/>
            </p:nvSpPr>
            <p:spPr>
              <a:xfrm>
                <a:off x="807917" y="2603351"/>
                <a:ext cx="10576165" cy="4254649"/>
              </a:xfrm>
              <a:prstGeom prst="rect">
                <a:avLst/>
              </a:prstGeom>
              <a:blipFill>
                <a:blip r:embed="rId6"/>
                <a:stretch>
                  <a:fillRect l="-519"/>
                </a:stretch>
              </a:blipFill>
            </p:spPr>
            <p:txBody>
              <a:bodyPr/>
              <a:lstStyle/>
              <a:p>
                <a:r>
                  <a:rPr lang="it-IT">
                    <a:noFill/>
                  </a:rPr>
                  <a:t> </a:t>
                </a:r>
              </a:p>
            </p:txBody>
          </p:sp>
        </mc:Fallback>
      </mc:AlternateContent>
      <p:pic>
        <p:nvPicPr>
          <p:cNvPr id="2" name="Immagine 1">
            <a:extLst>
              <a:ext uri="{FF2B5EF4-FFF2-40B4-BE49-F238E27FC236}">
                <a16:creationId xmlns:a16="http://schemas.microsoft.com/office/drawing/2014/main" id="{977AFA35-3562-4314-9354-9F88C85FBDDB}"/>
              </a:ext>
            </a:extLst>
          </p:cNvPr>
          <p:cNvPicPr>
            <a:picLocks noChangeAspect="1"/>
          </p:cNvPicPr>
          <p:nvPr/>
        </p:nvPicPr>
        <p:blipFill>
          <a:blip r:embed="rId7"/>
          <a:stretch>
            <a:fillRect/>
          </a:stretch>
        </p:blipFill>
        <p:spPr>
          <a:xfrm>
            <a:off x="1940322" y="2924241"/>
            <a:ext cx="4320629" cy="909606"/>
          </a:xfrm>
          <a:prstGeom prst="rect">
            <a:avLst/>
          </a:prstGeom>
        </p:spPr>
      </p:pic>
      <p:pic>
        <p:nvPicPr>
          <p:cNvPr id="5" name="Immagine 4">
            <a:extLst>
              <a:ext uri="{FF2B5EF4-FFF2-40B4-BE49-F238E27FC236}">
                <a16:creationId xmlns:a16="http://schemas.microsoft.com/office/drawing/2014/main" id="{D1A5D71B-2F73-4825-9335-F171A29F491C}"/>
              </a:ext>
            </a:extLst>
          </p:cNvPr>
          <p:cNvPicPr>
            <a:picLocks noChangeAspect="1"/>
          </p:cNvPicPr>
          <p:nvPr/>
        </p:nvPicPr>
        <p:blipFill>
          <a:blip r:embed="rId8"/>
          <a:stretch>
            <a:fillRect/>
          </a:stretch>
        </p:blipFill>
        <p:spPr>
          <a:xfrm>
            <a:off x="1940322" y="4159961"/>
            <a:ext cx="5151519" cy="909606"/>
          </a:xfrm>
          <a:prstGeom prst="rect">
            <a:avLst/>
          </a:prstGeom>
        </p:spPr>
      </p:pic>
      <p:pic>
        <p:nvPicPr>
          <p:cNvPr id="7" name="Immagine 6">
            <a:extLst>
              <a:ext uri="{FF2B5EF4-FFF2-40B4-BE49-F238E27FC236}">
                <a16:creationId xmlns:a16="http://schemas.microsoft.com/office/drawing/2014/main" id="{B0C588D2-FD97-4415-B034-B64FB79C2DE6}"/>
              </a:ext>
            </a:extLst>
          </p:cNvPr>
          <p:cNvPicPr>
            <a:picLocks noChangeAspect="1"/>
          </p:cNvPicPr>
          <p:nvPr/>
        </p:nvPicPr>
        <p:blipFill>
          <a:blip r:embed="rId9"/>
          <a:stretch>
            <a:fillRect/>
          </a:stretch>
        </p:blipFill>
        <p:spPr>
          <a:xfrm>
            <a:off x="1940322" y="5512565"/>
            <a:ext cx="2265269" cy="542265"/>
          </a:xfrm>
          <a:prstGeom prst="rect">
            <a:avLst/>
          </a:prstGeom>
        </p:spPr>
      </p:pic>
      <p:pic>
        <p:nvPicPr>
          <p:cNvPr id="9" name="Immagine 8">
            <a:extLst>
              <a:ext uri="{FF2B5EF4-FFF2-40B4-BE49-F238E27FC236}">
                <a16:creationId xmlns:a16="http://schemas.microsoft.com/office/drawing/2014/main" id="{5ED106AC-0AB3-434B-A445-1FACD442FF50}"/>
              </a:ext>
            </a:extLst>
          </p:cNvPr>
          <p:cNvPicPr>
            <a:picLocks noChangeAspect="1"/>
          </p:cNvPicPr>
          <p:nvPr/>
        </p:nvPicPr>
        <p:blipFill rotWithShape="1">
          <a:blip r:embed="rId10"/>
          <a:srcRect r="46264"/>
          <a:stretch/>
        </p:blipFill>
        <p:spPr>
          <a:xfrm>
            <a:off x="8239026" y="1838922"/>
            <a:ext cx="3498949" cy="2350523"/>
          </a:xfrm>
          <a:prstGeom prst="rect">
            <a:avLst/>
          </a:prstGeom>
        </p:spPr>
      </p:pic>
      <p:pic>
        <p:nvPicPr>
          <p:cNvPr id="20" name="Immagine 19">
            <a:extLst>
              <a:ext uri="{FF2B5EF4-FFF2-40B4-BE49-F238E27FC236}">
                <a16:creationId xmlns:a16="http://schemas.microsoft.com/office/drawing/2014/main" id="{5984AF8E-0727-411F-9B09-039DBDB6EBDE}"/>
              </a:ext>
            </a:extLst>
          </p:cNvPr>
          <p:cNvPicPr>
            <a:picLocks noChangeAspect="1"/>
          </p:cNvPicPr>
          <p:nvPr/>
        </p:nvPicPr>
        <p:blipFill rotWithShape="1">
          <a:blip r:embed="rId10"/>
          <a:srcRect l="53511" t="-1215" r="-7247" b="1215"/>
          <a:stretch/>
        </p:blipFill>
        <p:spPr>
          <a:xfrm>
            <a:off x="8716910" y="3981446"/>
            <a:ext cx="3498949" cy="2350523"/>
          </a:xfrm>
          <a:prstGeom prst="rect">
            <a:avLst/>
          </a:prstGeom>
        </p:spPr>
      </p:pic>
      <p:sp>
        <p:nvSpPr>
          <p:cNvPr id="21" name="CasellaDiTesto 20">
            <a:extLst>
              <a:ext uri="{FF2B5EF4-FFF2-40B4-BE49-F238E27FC236}">
                <a16:creationId xmlns:a16="http://schemas.microsoft.com/office/drawing/2014/main" id="{805F1C7D-FA80-462A-9CDD-051BA2ABA801}"/>
              </a:ext>
            </a:extLst>
          </p:cNvPr>
          <p:cNvSpPr txBox="1"/>
          <p:nvPr/>
        </p:nvSpPr>
        <p:spPr>
          <a:xfrm>
            <a:off x="6260951" y="6322636"/>
            <a:ext cx="5404795" cy="461665"/>
          </a:xfrm>
          <a:prstGeom prst="rect">
            <a:avLst/>
          </a:prstGeom>
          <a:noFill/>
        </p:spPr>
        <p:txBody>
          <a:bodyPr wrap="square" rtlCol="0">
            <a:spAutoFit/>
          </a:bodyPr>
          <a:lstStyle/>
          <a:p>
            <a:pPr algn="r"/>
            <a:r>
              <a:rPr lang="it-IT" sz="1200" b="1" u="none" strike="noStrike" baseline="0" dirty="0">
                <a:latin typeface="Adobe Caslon Pro"/>
              </a:rPr>
              <a:t>Fig.1 </a:t>
            </a:r>
            <a:r>
              <a:rPr lang="it-IT" sz="1200" b="0" u="none" strike="noStrike" baseline="0" dirty="0">
                <a:latin typeface="Adobe Caslon Pro"/>
              </a:rPr>
              <a:t>– </a:t>
            </a:r>
            <a:r>
              <a:rPr lang="it-IT" sz="1200" b="0" u="none" strike="noStrike" baseline="0" dirty="0" err="1">
                <a:latin typeface="Adobe Caslon Pro"/>
              </a:rPr>
              <a:t>Fragility</a:t>
            </a:r>
            <a:r>
              <a:rPr lang="it-IT" sz="1200" b="0" u="none" strike="noStrike" baseline="0" dirty="0">
                <a:latin typeface="Adobe Caslon Pro"/>
              </a:rPr>
              <a:t> </a:t>
            </a:r>
            <a:r>
              <a:rPr lang="it-IT" sz="1200" b="0" u="none" strike="noStrike" baseline="0" dirty="0" err="1">
                <a:latin typeface="Adobe Caslon Pro"/>
              </a:rPr>
              <a:t>function</a:t>
            </a:r>
            <a:r>
              <a:rPr lang="it-IT" sz="1200" b="0" u="none" strike="noStrike" baseline="0" dirty="0">
                <a:latin typeface="Adobe Caslon Pro"/>
              </a:rPr>
              <a:t> </a:t>
            </a:r>
            <a:r>
              <a:rPr lang="it-IT" sz="1200" b="0" u="none" strike="noStrike" baseline="0" dirty="0" err="1">
                <a:latin typeface="Adobe Caslon Pro"/>
              </a:rPr>
              <a:t>computed</a:t>
            </a:r>
            <a:r>
              <a:rPr lang="it-IT" sz="1200" b="0" u="none" strike="noStrike" baseline="0" dirty="0">
                <a:latin typeface="Adobe Caslon Pro"/>
              </a:rPr>
              <a:t> via IDA, </a:t>
            </a:r>
            <a:r>
              <a:rPr lang="it-IT" sz="1200" b="0" u="none" strike="noStrike" baseline="0" dirty="0" err="1">
                <a:latin typeface="Adobe Caslon Pro"/>
              </a:rPr>
              <a:t>see</a:t>
            </a:r>
            <a:r>
              <a:rPr lang="it-IT" sz="1200" b="0" u="none" strike="noStrike" baseline="0" dirty="0">
                <a:latin typeface="Adobe Caslon Pro"/>
              </a:rPr>
              <a:t> </a:t>
            </a:r>
            <a:r>
              <a:rPr lang="en-US" sz="1200" b="0" u="none" strike="noStrike" baseline="0" dirty="0" err="1">
                <a:latin typeface="Adobe Caslon Pro"/>
              </a:rPr>
              <a:t>Broccardo</a:t>
            </a:r>
            <a:r>
              <a:rPr lang="en-US" sz="1200" b="0" u="none" strike="noStrike" baseline="0" dirty="0">
                <a:latin typeface="Adobe Caslon Pro"/>
              </a:rPr>
              <a:t>, M. (2018) </a:t>
            </a:r>
            <a:r>
              <a:rPr lang="en-US" sz="1200" b="0" i="1" u="none" strike="noStrike" baseline="0" dirty="0">
                <a:latin typeface="Adobe Caslon Pro"/>
              </a:rPr>
              <a:t>Probabilistic seismic risk analysis for civil systems</a:t>
            </a:r>
            <a:r>
              <a:rPr lang="en-US" sz="1200" b="0" u="none" strike="noStrike" baseline="0" dirty="0">
                <a:latin typeface="Adobe Caslon Pro"/>
              </a:rPr>
              <a:t>, Lecture Notes</a:t>
            </a:r>
            <a:r>
              <a:rPr lang="en-US" sz="1200" b="0" i="1" u="none" strike="noStrike" baseline="0" dirty="0">
                <a:latin typeface="Adobe Caslon Pro"/>
              </a:rPr>
              <a:t>.</a:t>
            </a:r>
            <a:endParaRPr lang="en-GB" sz="1050" i="1" dirty="0">
              <a:latin typeface="Adobe Caslon Pro"/>
            </a:endParaRPr>
          </a:p>
        </p:txBody>
      </p:sp>
      <p:graphicFrame>
        <p:nvGraphicFramePr>
          <p:cNvPr id="22" name="Tabella 6">
            <a:extLst>
              <a:ext uri="{FF2B5EF4-FFF2-40B4-BE49-F238E27FC236}">
                <a16:creationId xmlns:a16="http://schemas.microsoft.com/office/drawing/2014/main" id="{0ABC0EB7-E271-4630-8174-9C08D6989E63}"/>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62813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Fragility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2" name="Segnaposto testo 7">
            <a:extLst>
              <a:ext uri="{FF2B5EF4-FFF2-40B4-BE49-F238E27FC236}">
                <a16:creationId xmlns:a16="http://schemas.microsoft.com/office/drawing/2014/main" id="{2084D242-4E62-4267-88D2-A48DF6E06212}"/>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4">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695384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2"/>
          </p:nvPr>
        </p:nvSpPr>
        <p:spPr>
          <a:xfrm>
            <a:off x="741123" y="2663826"/>
            <a:ext cx="5354877" cy="585262"/>
          </a:xfrm>
        </p:spPr>
        <p:txBody>
          <a:bodyPr/>
          <a:lstStyle/>
          <a:p>
            <a:pPr marL="285750" indent="-285750">
              <a:buFont typeface="Wingdings" panose="05000000000000000000" pitchFamily="2" charset="2"/>
              <a:buChar char="§"/>
            </a:pPr>
            <a:r>
              <a:rPr lang="it-IT" dirty="0" err="1">
                <a:latin typeface="Adobe Caslon Pro"/>
              </a:rPr>
              <a:t>Probabilistic</a:t>
            </a:r>
            <a:r>
              <a:rPr lang="it-IT" dirty="0">
                <a:latin typeface="Adobe Caslon Pro"/>
              </a:rPr>
              <a:t> framework for </a:t>
            </a:r>
            <a:r>
              <a:rPr lang="it-IT" i="1" dirty="0">
                <a:latin typeface="Adobe Caslon Pro"/>
              </a:rPr>
              <a:t>(i)</a:t>
            </a:r>
            <a:r>
              <a:rPr lang="it-IT" dirty="0">
                <a:latin typeface="Adobe Caslon Pro"/>
              </a:rPr>
              <a:t> </a:t>
            </a:r>
            <a:r>
              <a:rPr lang="it-IT" dirty="0" err="1">
                <a:latin typeface="Adobe Caslon Pro"/>
              </a:rPr>
              <a:t>assessing</a:t>
            </a:r>
            <a:r>
              <a:rPr lang="it-IT" dirty="0">
                <a:latin typeface="Adobe Caslon Pro"/>
              </a:rPr>
              <a:t> design, </a:t>
            </a:r>
            <a:r>
              <a:rPr lang="it-IT" i="1" dirty="0">
                <a:latin typeface="Adobe Caslon Pro"/>
              </a:rPr>
              <a:t>(ii)</a:t>
            </a:r>
            <a:r>
              <a:rPr lang="it-IT" dirty="0">
                <a:latin typeface="Adobe Caslon Pro"/>
              </a:rPr>
              <a:t> </a:t>
            </a:r>
            <a:r>
              <a:rPr lang="it-IT" dirty="0" err="1">
                <a:latin typeface="Adobe Caslon Pro"/>
              </a:rPr>
              <a:t>evaluation</a:t>
            </a:r>
            <a:r>
              <a:rPr lang="it-IT" dirty="0">
                <a:latin typeface="Adobe Caslon Pro"/>
              </a:rPr>
              <a:t> and </a:t>
            </a:r>
            <a:r>
              <a:rPr lang="it-IT" i="1" dirty="0">
                <a:latin typeface="Adobe Caslon Pro"/>
              </a:rPr>
              <a:t>(iii)</a:t>
            </a:r>
            <a:r>
              <a:rPr lang="it-IT" dirty="0">
                <a:latin typeface="Adobe Caslon Pro"/>
              </a:rPr>
              <a:t> planning of </a:t>
            </a:r>
            <a:r>
              <a:rPr lang="it-IT" dirty="0" err="1">
                <a:latin typeface="Adobe Caslon Pro"/>
              </a:rPr>
              <a:t>civil</a:t>
            </a:r>
            <a:r>
              <a:rPr lang="it-IT" dirty="0">
                <a:latin typeface="Adobe Caslon Pro"/>
              </a:rPr>
              <a:t> system. </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2</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pic>
        <p:nvPicPr>
          <p:cNvPr id="12" name="Immagine 11">
            <a:extLst>
              <a:ext uri="{FF2B5EF4-FFF2-40B4-BE49-F238E27FC236}">
                <a16:creationId xmlns:a16="http://schemas.microsoft.com/office/drawing/2014/main" id="{D612677C-DA0F-4D39-9DC7-CD4165FD6850}"/>
              </a:ext>
            </a:extLst>
          </p:cNvPr>
          <p:cNvPicPr>
            <a:picLocks noChangeAspect="1"/>
          </p:cNvPicPr>
          <p:nvPr/>
        </p:nvPicPr>
        <p:blipFill>
          <a:blip r:embed="rId4"/>
          <a:stretch>
            <a:fillRect/>
          </a:stretch>
        </p:blipFill>
        <p:spPr>
          <a:xfrm>
            <a:off x="6096000" y="2373420"/>
            <a:ext cx="5662494" cy="3450543"/>
          </a:xfrm>
          <a:prstGeom prst="rect">
            <a:avLst/>
          </a:prstGeom>
        </p:spPr>
      </p:pic>
      <p:sp>
        <p:nvSpPr>
          <p:cNvPr id="30" name="CasellaDiTesto 29">
            <a:extLst>
              <a:ext uri="{FF2B5EF4-FFF2-40B4-BE49-F238E27FC236}">
                <a16:creationId xmlns:a16="http://schemas.microsoft.com/office/drawing/2014/main" id="{28A1041F-3762-401B-BB84-1108EEC27252}"/>
              </a:ext>
            </a:extLst>
          </p:cNvPr>
          <p:cNvSpPr txBox="1"/>
          <p:nvPr/>
        </p:nvSpPr>
        <p:spPr>
          <a:xfrm>
            <a:off x="6180880" y="5767392"/>
            <a:ext cx="5404795" cy="646331"/>
          </a:xfrm>
          <a:prstGeom prst="rect">
            <a:avLst/>
          </a:prstGeom>
          <a:noFill/>
        </p:spPr>
        <p:txBody>
          <a:bodyPr wrap="square" rtlCol="0">
            <a:spAutoFit/>
          </a:bodyPr>
          <a:lstStyle/>
          <a:p>
            <a:pPr algn="r"/>
            <a:r>
              <a:rPr lang="it-IT" sz="1200" b="1" u="none" strike="noStrike" baseline="0" dirty="0">
                <a:latin typeface="Adobe Caslon Pro"/>
              </a:rPr>
              <a:t>Fig.1 </a:t>
            </a:r>
            <a:r>
              <a:rPr lang="it-IT" sz="1200" b="0" u="none" strike="noStrike" baseline="0" dirty="0">
                <a:latin typeface="Adobe Caslon Pro"/>
              </a:rPr>
              <a:t>– PBEE concept: </a:t>
            </a:r>
            <a:r>
              <a:rPr lang="it-IT" sz="1200" b="0" u="none" strike="noStrike" baseline="0" dirty="0" err="1">
                <a:latin typeface="Adobe Caslon Pro"/>
              </a:rPr>
              <a:t>seismic</a:t>
            </a:r>
            <a:r>
              <a:rPr lang="it-IT" sz="1200" b="0" u="none" strike="noStrike" baseline="0" dirty="0">
                <a:latin typeface="Adobe Caslon Pro"/>
              </a:rPr>
              <a:t> performance </a:t>
            </a:r>
            <a:r>
              <a:rPr lang="it-IT" sz="1200" b="0" u="none" strike="noStrike" baseline="0" dirty="0" err="1">
                <a:latin typeface="Adobe Caslon Pro"/>
              </a:rPr>
              <a:t>objectives</a:t>
            </a:r>
            <a:r>
              <a:rPr lang="it-IT" sz="1200" b="0" u="none" strike="noStrike" baseline="0" dirty="0">
                <a:latin typeface="Adobe Caslon Pro"/>
              </a:rPr>
              <a:t> </a:t>
            </a:r>
            <a:r>
              <a:rPr lang="it-IT" sz="1200" b="0" i="1" u="none" strike="noStrike" baseline="0" dirty="0">
                <a:latin typeface="Adobe Caslon Pro"/>
              </a:rPr>
              <a:t>vs</a:t>
            </a:r>
            <a:r>
              <a:rPr lang="it-IT" sz="1200" b="0" u="none" strike="noStrike" baseline="0" dirty="0">
                <a:latin typeface="Adobe Caslon Pro"/>
              </a:rPr>
              <a:t> </a:t>
            </a:r>
            <a:r>
              <a:rPr lang="it-IT" sz="1200" b="0" u="none" strike="noStrike" baseline="0" dirty="0" err="1">
                <a:latin typeface="Adobe Caslon Pro"/>
              </a:rPr>
              <a:t>seismic</a:t>
            </a:r>
            <a:r>
              <a:rPr lang="it-IT" sz="1200" b="0" u="none" strike="noStrike" baseline="0" dirty="0">
                <a:latin typeface="Adobe Caslon Pro"/>
              </a:rPr>
              <a:t> hazard </a:t>
            </a:r>
            <a:r>
              <a:rPr lang="it-IT" sz="1200" b="0" u="none" strike="noStrike" baseline="0" dirty="0" err="1">
                <a:latin typeface="Adobe Caslon Pro"/>
              </a:rPr>
              <a:t>level</a:t>
            </a:r>
            <a:r>
              <a:rPr lang="it-IT" sz="1200" dirty="0">
                <a:latin typeface="Adobe Caslon Pro"/>
              </a:rPr>
              <a:t>. </a:t>
            </a:r>
            <a:r>
              <a:rPr lang="it-IT" sz="1200" i="1" dirty="0">
                <a:latin typeface="Adobe Caslon Pro"/>
              </a:rPr>
              <a:t>©</a:t>
            </a:r>
            <a:r>
              <a:rPr lang="it-IT" sz="1200" b="0" i="1" u="none" strike="noStrike" baseline="0" dirty="0">
                <a:latin typeface="Adobe Caslon Pro"/>
              </a:rPr>
              <a:t>Poland </a:t>
            </a:r>
            <a:r>
              <a:rPr lang="en-US" sz="1200" b="0" i="1" u="none" strike="noStrike" baseline="0" dirty="0">
                <a:latin typeface="Adobe Caslon Pro"/>
              </a:rPr>
              <a:t>et al.,(1995)-Vision 2000: Performance Based Earthquake Engineering of buildings. Structural Engineers Association of California, Sacramento, CA.</a:t>
            </a:r>
            <a:endParaRPr lang="en-GB" sz="1050" i="1" dirty="0">
              <a:latin typeface="Adobe Caslon Pro"/>
            </a:endParaRPr>
          </a:p>
        </p:txBody>
      </p:sp>
      <p:sp>
        <p:nvSpPr>
          <p:cNvPr id="3" name="Segnaposto testo 2"/>
          <p:cNvSpPr>
            <a:spLocks noGrp="1"/>
          </p:cNvSpPr>
          <p:nvPr>
            <p:ph type="body" sz="quarter" idx="11"/>
          </p:nvPr>
        </p:nvSpPr>
        <p:spPr/>
        <p:txBody>
          <a:bodyPr/>
          <a:lstStyle/>
          <a:p>
            <a:r>
              <a:rPr lang="it-IT" b="1" dirty="0">
                <a:latin typeface="Adobe Caslon Pro"/>
              </a:rPr>
              <a:t>PBEE</a:t>
            </a:r>
            <a:r>
              <a:rPr lang="it-IT" dirty="0">
                <a:latin typeface="Adobe Caslon Pro"/>
              </a:rPr>
              <a:t>: </a:t>
            </a:r>
            <a:r>
              <a:rPr lang="it-IT" b="1" dirty="0">
                <a:latin typeface="Adobe Caslon Pro"/>
              </a:rPr>
              <a:t>P</a:t>
            </a:r>
            <a:r>
              <a:rPr lang="it-IT" dirty="0">
                <a:latin typeface="Adobe Caslon Pro"/>
              </a:rPr>
              <a:t>erformance </a:t>
            </a:r>
            <a:r>
              <a:rPr lang="it-IT" b="1" dirty="0" err="1">
                <a:latin typeface="Adobe Caslon Pro"/>
              </a:rPr>
              <a:t>B</a:t>
            </a:r>
            <a:r>
              <a:rPr lang="it-IT" dirty="0" err="1">
                <a:latin typeface="Adobe Caslon Pro"/>
              </a:rPr>
              <a:t>ased</a:t>
            </a:r>
            <a:r>
              <a:rPr lang="it-IT" dirty="0">
                <a:latin typeface="Adobe Caslon Pro"/>
              </a:rPr>
              <a:t> </a:t>
            </a:r>
            <a:r>
              <a:rPr lang="it-IT" b="1" dirty="0" err="1">
                <a:latin typeface="Adobe Caslon Pro"/>
              </a:rPr>
              <a:t>E</a:t>
            </a:r>
            <a:r>
              <a:rPr lang="it-IT" dirty="0" err="1">
                <a:latin typeface="Adobe Caslon Pro"/>
              </a:rPr>
              <a:t>arthquake</a:t>
            </a:r>
            <a:r>
              <a:rPr lang="it-IT" dirty="0">
                <a:latin typeface="Adobe Caslon Pro"/>
              </a:rPr>
              <a:t> </a:t>
            </a:r>
            <a:r>
              <a:rPr lang="it-IT" b="1" dirty="0">
                <a:latin typeface="Adobe Caslon Pro"/>
              </a:rPr>
              <a:t>E</a:t>
            </a:r>
            <a:r>
              <a:rPr lang="it-IT" dirty="0">
                <a:latin typeface="Adobe Caslon Pro"/>
              </a:rPr>
              <a:t>ngineering</a:t>
            </a:r>
            <a:endParaRPr lang="en-GB" dirty="0">
              <a:latin typeface="Adobe Caslon Pro"/>
            </a:endParaRPr>
          </a:p>
        </p:txBody>
      </p:sp>
      <p:sp>
        <p:nvSpPr>
          <p:cNvPr id="36" name="Segnaposto testo 3">
            <a:extLst>
              <a:ext uri="{FF2B5EF4-FFF2-40B4-BE49-F238E27FC236}">
                <a16:creationId xmlns:a16="http://schemas.microsoft.com/office/drawing/2014/main" id="{754866C2-0AB3-4FA9-B457-B4E31867753B}"/>
              </a:ext>
            </a:extLst>
          </p:cNvPr>
          <p:cNvSpPr txBox="1">
            <a:spLocks/>
          </p:cNvSpPr>
          <p:nvPr/>
        </p:nvSpPr>
        <p:spPr>
          <a:xfrm>
            <a:off x="741123" y="3569870"/>
            <a:ext cx="5354877" cy="585262"/>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it-IT" dirty="0">
                <a:latin typeface="Adobe Caslon Pro"/>
              </a:rPr>
              <a:t>load-and-</a:t>
            </a:r>
            <a:r>
              <a:rPr lang="it-IT" dirty="0" err="1">
                <a:latin typeface="Adobe Caslon Pro"/>
              </a:rPr>
              <a:t>resistence</a:t>
            </a:r>
            <a:r>
              <a:rPr lang="it-IT" dirty="0">
                <a:latin typeface="Adobe Caslon Pro"/>
              </a:rPr>
              <a:t>-</a:t>
            </a:r>
            <a:r>
              <a:rPr lang="it-IT" dirty="0" err="1">
                <a:latin typeface="Adobe Caslon Pro"/>
              </a:rPr>
              <a:t>factor</a:t>
            </a:r>
            <a:r>
              <a:rPr lang="it-IT" dirty="0">
                <a:latin typeface="Adobe Caslon Pro"/>
              </a:rPr>
              <a:t> design (LRFD)</a:t>
            </a:r>
          </a:p>
          <a:p>
            <a:r>
              <a:rPr lang="it-IT" sz="1000" dirty="0">
                <a:latin typeface="Adobe Caslon Pro"/>
              </a:rPr>
              <a:t> </a:t>
            </a:r>
            <a:endParaRPr lang="it-IT" sz="1000" dirty="0">
              <a:latin typeface="TI-Nspire" panose="02020603050405020304" pitchFamily="18" charset="-120"/>
              <a:ea typeface="TI-Nspire" panose="02020603050405020304" pitchFamily="18" charset="-120"/>
            </a:endParaRPr>
          </a:p>
          <a:p>
            <a:r>
              <a:rPr lang="it-IT" dirty="0">
                <a:latin typeface="TI-Nspire" panose="02020603050405020304" pitchFamily="18" charset="-120"/>
                <a:ea typeface="TI-Nspire" panose="02020603050405020304" pitchFamily="18" charset="-120"/>
              </a:rPr>
              <a:t>	 performance </a:t>
            </a:r>
            <a:r>
              <a:rPr lang="it-IT" dirty="0" err="1">
                <a:latin typeface="TI-Nspire" panose="02020603050405020304" pitchFamily="18" charset="-120"/>
                <a:ea typeface="TI-Nspire" panose="02020603050405020304" pitchFamily="18" charset="-120"/>
              </a:rPr>
              <a:t>based</a:t>
            </a:r>
            <a:r>
              <a:rPr lang="it-IT" dirty="0">
                <a:latin typeface="TI-Nspire" panose="02020603050405020304" pitchFamily="18" charset="-120"/>
                <a:ea typeface="TI-Nspire" panose="02020603050405020304" pitchFamily="18" charset="-120"/>
              </a:rPr>
              <a:t> design (PBD):</a:t>
            </a:r>
          </a:p>
          <a:p>
            <a:r>
              <a:rPr lang="it-IT" dirty="0">
                <a:latin typeface="Adobe Caslon Pro"/>
              </a:rPr>
              <a:t>              3Ds – i.e. </a:t>
            </a:r>
            <a:r>
              <a:rPr lang="it-IT" dirty="0" err="1">
                <a:latin typeface="Adobe Caslon Pro"/>
              </a:rPr>
              <a:t>downtime</a:t>
            </a:r>
            <a:r>
              <a:rPr lang="it-IT" dirty="0">
                <a:latin typeface="Adobe Caslon Pro"/>
              </a:rPr>
              <a:t>, </a:t>
            </a:r>
            <a:r>
              <a:rPr lang="it-IT" dirty="0" err="1">
                <a:latin typeface="Adobe Caslon Pro"/>
              </a:rPr>
              <a:t>dollars</a:t>
            </a:r>
            <a:r>
              <a:rPr lang="it-IT" dirty="0">
                <a:latin typeface="Adobe Caslon Pro"/>
              </a:rPr>
              <a:t>, </a:t>
            </a:r>
            <a:r>
              <a:rPr lang="it-IT" dirty="0" err="1">
                <a:latin typeface="Adobe Caslon Pro"/>
              </a:rPr>
              <a:t>death</a:t>
            </a:r>
            <a:endParaRPr lang="it-IT" dirty="0">
              <a:latin typeface="Adobe Caslon Pro"/>
            </a:endParaRPr>
          </a:p>
        </p:txBody>
      </p:sp>
      <p:cxnSp>
        <p:nvCxnSpPr>
          <p:cNvPr id="37" name="Connettore 2 36" title="Standard Normal CDF">
            <a:extLst>
              <a:ext uri="{FF2B5EF4-FFF2-40B4-BE49-F238E27FC236}">
                <a16:creationId xmlns:a16="http://schemas.microsoft.com/office/drawing/2014/main" id="{43F0FE0F-8EF2-40E0-9CE2-2CA9FA9748A8}"/>
              </a:ext>
            </a:extLst>
          </p:cNvPr>
          <p:cNvCxnSpPr>
            <a:cxnSpLocks/>
          </p:cNvCxnSpPr>
          <p:nvPr/>
        </p:nvCxnSpPr>
        <p:spPr>
          <a:xfrm flipV="1">
            <a:off x="3418561" y="3862501"/>
            <a:ext cx="0" cy="420132"/>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Segnaposto testo 3">
            <a:extLst>
              <a:ext uri="{FF2B5EF4-FFF2-40B4-BE49-F238E27FC236}">
                <a16:creationId xmlns:a16="http://schemas.microsoft.com/office/drawing/2014/main" id="{6DD47F9A-7A23-4DC4-B929-F392E3791F62}"/>
              </a:ext>
            </a:extLst>
          </p:cNvPr>
          <p:cNvSpPr txBox="1">
            <a:spLocks/>
          </p:cNvSpPr>
          <p:nvPr/>
        </p:nvSpPr>
        <p:spPr>
          <a:xfrm>
            <a:off x="741123" y="5190306"/>
            <a:ext cx="5354877" cy="585262"/>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it-IT" dirty="0">
                <a:latin typeface="Adobe Caslon Pro"/>
              </a:rPr>
              <a:t>2 </a:t>
            </a:r>
            <a:r>
              <a:rPr lang="it-IT" dirty="0" err="1">
                <a:latin typeface="Adobe Caslon Pro"/>
              </a:rPr>
              <a:t>axes</a:t>
            </a:r>
            <a:r>
              <a:rPr lang="it-IT" dirty="0">
                <a:latin typeface="Adobe Caslon Pro"/>
              </a:rPr>
              <a:t> </a:t>
            </a:r>
            <a:r>
              <a:rPr lang="it-IT" dirty="0" err="1">
                <a:latin typeface="Adobe Caslon Pro"/>
              </a:rPr>
              <a:t>define</a:t>
            </a:r>
            <a:r>
              <a:rPr lang="it-IT" dirty="0">
                <a:latin typeface="Adobe Caslon Pro"/>
              </a:rPr>
              <a:t> the domain of </a:t>
            </a:r>
            <a:r>
              <a:rPr lang="it-IT" dirty="0" err="1">
                <a:latin typeface="Adobe Caslon Pro"/>
              </a:rPr>
              <a:t>acceptable</a:t>
            </a:r>
            <a:r>
              <a:rPr lang="it-IT" dirty="0">
                <a:latin typeface="Adobe Caslon Pro"/>
              </a:rPr>
              <a:t> </a:t>
            </a:r>
            <a:r>
              <a:rPr lang="it-IT" dirty="0" err="1">
                <a:latin typeface="Adobe Caslon Pro"/>
              </a:rPr>
              <a:t>system’s</a:t>
            </a:r>
            <a:r>
              <a:rPr lang="it-IT" dirty="0">
                <a:latin typeface="Adobe Caslon Pro"/>
              </a:rPr>
              <a:t> </a:t>
            </a:r>
            <a:r>
              <a:rPr lang="it-IT" dirty="0" err="1">
                <a:latin typeface="Adobe Caslon Pro"/>
              </a:rPr>
              <a:t>response</a:t>
            </a:r>
            <a:r>
              <a:rPr lang="it-IT" dirty="0">
                <a:latin typeface="Adobe Caslon Pro"/>
              </a:rPr>
              <a:t>: </a:t>
            </a:r>
          </a:p>
          <a:p>
            <a:pPr marL="285750" indent="-285750">
              <a:buFontTx/>
              <a:buChar char="-"/>
            </a:pPr>
            <a:r>
              <a:rPr lang="it-IT" dirty="0">
                <a:latin typeface="Adobe Caslon Pro"/>
              </a:rPr>
              <a:t>System performance </a:t>
            </a:r>
            <a:r>
              <a:rPr lang="it-IT" dirty="0" err="1">
                <a:latin typeface="Adobe Caslon Pro"/>
              </a:rPr>
              <a:t>objectives</a:t>
            </a:r>
            <a:endParaRPr lang="it-IT" dirty="0">
              <a:latin typeface="Adobe Caslon Pro"/>
            </a:endParaRPr>
          </a:p>
          <a:p>
            <a:pPr marL="285750" indent="-285750">
              <a:buFontTx/>
              <a:buChar char="-"/>
            </a:pPr>
            <a:r>
              <a:rPr lang="it-IT" dirty="0" err="1">
                <a:latin typeface="Adobe Caslon Pro"/>
              </a:rPr>
              <a:t>Seismic</a:t>
            </a:r>
            <a:r>
              <a:rPr lang="it-IT" dirty="0">
                <a:latin typeface="Adobe Caslon Pro"/>
              </a:rPr>
              <a:t> hazard </a:t>
            </a:r>
            <a:r>
              <a:rPr lang="it-IT" dirty="0" err="1">
                <a:latin typeface="Adobe Caslon Pro"/>
              </a:rPr>
              <a:t>level</a:t>
            </a:r>
            <a:r>
              <a:rPr lang="it-IT" dirty="0">
                <a:latin typeface="Adobe Caslon Pro"/>
              </a:rPr>
              <a:t>, w.r.t. </a:t>
            </a:r>
            <a:r>
              <a:rPr lang="it-IT" dirty="0" err="1">
                <a:latin typeface="Adobe Caslon Pro"/>
              </a:rPr>
              <a:t>return</a:t>
            </a:r>
            <a:r>
              <a:rPr lang="it-IT" dirty="0">
                <a:latin typeface="Adobe Caslon Pro"/>
              </a:rPr>
              <a:t> </a:t>
            </a:r>
            <a:r>
              <a:rPr lang="it-IT" dirty="0" err="1">
                <a:latin typeface="Adobe Caslon Pro"/>
              </a:rPr>
              <a:t>periods</a:t>
            </a:r>
            <a:r>
              <a:rPr lang="it-IT" dirty="0">
                <a:latin typeface="Adobe Caslon Pro"/>
              </a:rPr>
              <a:t> </a:t>
            </a:r>
          </a:p>
        </p:txBody>
      </p:sp>
      <p:cxnSp>
        <p:nvCxnSpPr>
          <p:cNvPr id="21" name="Connettore diritto 20">
            <a:extLst>
              <a:ext uri="{FF2B5EF4-FFF2-40B4-BE49-F238E27FC236}">
                <a16:creationId xmlns:a16="http://schemas.microsoft.com/office/drawing/2014/main" id="{0461C284-0EC4-4273-B2F9-BEF2D5271E08}"/>
              </a:ext>
            </a:extLst>
          </p:cNvPr>
          <p:cNvCxnSpPr/>
          <p:nvPr/>
        </p:nvCxnSpPr>
        <p:spPr>
          <a:xfrm>
            <a:off x="8287473" y="2629101"/>
            <a:ext cx="2095018" cy="0"/>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2FCDACFB-5CD6-44B0-AC30-92A9A14F3658}"/>
              </a:ext>
            </a:extLst>
          </p:cNvPr>
          <p:cNvCxnSpPr>
            <a:cxnSpLocks/>
          </p:cNvCxnSpPr>
          <p:nvPr/>
        </p:nvCxnSpPr>
        <p:spPr>
          <a:xfrm flipV="1">
            <a:off x="6470248" y="3461261"/>
            <a:ext cx="0" cy="1571752"/>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06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C172DEAA-02EC-40C0-B7DB-7E98111D96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7171" y="1967240"/>
            <a:ext cx="4960937"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egnaposto testo 1"/>
          <p:cNvSpPr>
            <a:spLocks noGrp="1"/>
          </p:cNvSpPr>
          <p:nvPr>
            <p:ph type="body" sz="quarter" idx="11"/>
          </p:nvPr>
        </p:nvSpPr>
        <p:spPr/>
        <p:txBody>
          <a:bodyPr/>
          <a:lstStyle/>
          <a:p>
            <a:r>
              <a:rPr lang="it-IT" dirty="0">
                <a:latin typeface="Adobe Caslon Pro"/>
              </a:rPr>
              <a:t>Goal: to </a:t>
            </a:r>
            <a:r>
              <a:rPr lang="it-IT" dirty="0" err="1">
                <a:latin typeface="Adobe Caslon Pro"/>
              </a:rPr>
              <a:t>perform</a:t>
            </a:r>
            <a:r>
              <a:rPr lang="it-IT" dirty="0">
                <a:latin typeface="Adobe Caslon Pro"/>
              </a:rPr>
              <a:t> </a:t>
            </a:r>
            <a:r>
              <a:rPr lang="it-IT" dirty="0" err="1">
                <a:latin typeface="Adobe Caslon Pro"/>
              </a:rPr>
              <a:t>fragility</a:t>
            </a:r>
            <a:r>
              <a:rPr lang="it-IT" dirty="0">
                <a:latin typeface="Adobe Caslon Pro"/>
              </a:rPr>
              <a:t> </a:t>
            </a:r>
            <a:r>
              <a:rPr lang="it-IT" dirty="0" err="1">
                <a:latin typeface="Adobe Caslon Pro"/>
              </a:rPr>
              <a:t>analysis</a:t>
            </a:r>
            <a:endParaRPr lang="en-GB" dirty="0">
              <a:latin typeface="Adobe Caslon Pro"/>
            </a:endParaRPr>
          </a:p>
        </p:txBody>
      </p:sp>
      <p:sp>
        <p:nvSpPr>
          <p:cNvPr id="3" name="Segnaposto testo 2"/>
          <p:cNvSpPr>
            <a:spLocks noGrp="1"/>
          </p:cNvSpPr>
          <p:nvPr>
            <p:ph type="body" sz="quarter" idx="12"/>
          </p:nvPr>
        </p:nvSpPr>
        <p:spPr>
          <a:xfrm>
            <a:off x="741122" y="2663825"/>
            <a:ext cx="5971650" cy="3889375"/>
          </a:xfrm>
        </p:spPr>
        <p:txBody>
          <a:bodyPr/>
          <a:lstStyle/>
          <a:p>
            <a:pPr>
              <a:lnSpc>
                <a:spcPct val="125000"/>
              </a:lnSpc>
            </a:pPr>
            <a:r>
              <a:rPr lang="it-IT" dirty="0" err="1">
                <a:latin typeface="Adobe Caslon Pro"/>
              </a:rPr>
              <a:t>Given</a:t>
            </a:r>
            <a:r>
              <a:rPr lang="it-IT" dirty="0">
                <a:latin typeface="Adobe Caslon Pro"/>
              </a:rPr>
              <a:t> the </a:t>
            </a:r>
            <a:r>
              <a:rPr lang="it-IT" dirty="0" err="1">
                <a:latin typeface="Adobe Caslon Pro"/>
              </a:rPr>
              <a:t>provided</a:t>
            </a:r>
            <a:r>
              <a:rPr lang="it-IT" dirty="0">
                <a:latin typeface="Adobe Caslon Pro"/>
              </a:rPr>
              <a:t> set of ground </a:t>
            </a:r>
            <a:r>
              <a:rPr lang="it-IT" dirty="0" err="1">
                <a:latin typeface="Adobe Caslon Pro"/>
              </a:rPr>
              <a:t>motions</a:t>
            </a:r>
            <a:r>
              <a:rPr lang="it-IT" dirty="0">
                <a:latin typeface="Adobe Caslon Pro"/>
              </a:rPr>
              <a:t>, </a:t>
            </a:r>
            <a:r>
              <a:rPr lang="it-IT" dirty="0" err="1">
                <a:latin typeface="Adobe Caslon Pro"/>
              </a:rPr>
              <a:t>perform</a:t>
            </a:r>
            <a:r>
              <a:rPr lang="it-IT" dirty="0">
                <a:latin typeface="Adobe Caslon Pro"/>
              </a:rPr>
              <a:t> a </a:t>
            </a:r>
            <a:r>
              <a:rPr lang="it-IT" dirty="0" err="1">
                <a:latin typeface="Adobe Caslon Pro"/>
              </a:rPr>
              <a:t>classical</a:t>
            </a:r>
            <a:r>
              <a:rPr lang="it-IT" dirty="0">
                <a:latin typeface="Adobe Caslon Pro"/>
              </a:rPr>
              <a:t> and </a:t>
            </a:r>
            <a:r>
              <a:rPr lang="it-IT" dirty="0" err="1">
                <a:latin typeface="Adobe Caslon Pro"/>
              </a:rPr>
              <a:t>truncated</a:t>
            </a:r>
            <a:r>
              <a:rPr lang="it-IT" dirty="0">
                <a:latin typeface="Adobe Caslon Pro"/>
              </a:rPr>
              <a:t> </a:t>
            </a:r>
            <a:r>
              <a:rPr lang="it-IT" dirty="0" err="1">
                <a:latin typeface="Adobe Caslon Pro"/>
              </a:rPr>
              <a:t>incremental</a:t>
            </a:r>
            <a:r>
              <a:rPr lang="it-IT" dirty="0">
                <a:latin typeface="Adobe Caslon Pro"/>
              </a:rPr>
              <a:t> </a:t>
            </a:r>
            <a:r>
              <a:rPr lang="it-IT" dirty="0" err="1">
                <a:latin typeface="Adobe Caslon Pro"/>
              </a:rPr>
              <a:t>dynamic</a:t>
            </a:r>
            <a:r>
              <a:rPr lang="it-IT" dirty="0">
                <a:latin typeface="Adobe Caslon Pro"/>
              </a:rPr>
              <a:t> </a:t>
            </a:r>
            <a:r>
              <a:rPr lang="it-IT" dirty="0" err="1">
                <a:latin typeface="Adobe Caslon Pro"/>
              </a:rPr>
              <a:t>analysis</a:t>
            </a:r>
            <a:r>
              <a:rPr lang="it-IT" dirty="0">
                <a:latin typeface="Adobe Caslon Pro"/>
              </a:rPr>
              <a:t> (</a:t>
            </a:r>
            <a:r>
              <a:rPr lang="it-IT" i="1" dirty="0">
                <a:latin typeface="Adobe Caslon Pro"/>
              </a:rPr>
              <a:t>IDA</a:t>
            </a:r>
            <a:r>
              <a:rPr lang="it-IT" dirty="0">
                <a:latin typeface="Adobe Caslon Pro"/>
              </a:rPr>
              <a:t>) and </a:t>
            </a:r>
            <a:r>
              <a:rPr lang="it-IT" dirty="0" err="1">
                <a:latin typeface="Adobe Caslon Pro"/>
              </a:rPr>
              <a:t>determine</a:t>
            </a:r>
            <a:r>
              <a:rPr lang="it-IT" dirty="0">
                <a:latin typeface="Adobe Caslon Pro"/>
              </a:rPr>
              <a:t> </a:t>
            </a:r>
            <a:r>
              <a:rPr lang="it-IT" dirty="0" err="1">
                <a:latin typeface="Adobe Caslon Pro"/>
              </a:rPr>
              <a:t>fragility</a:t>
            </a:r>
            <a:r>
              <a:rPr lang="it-IT" dirty="0">
                <a:latin typeface="Adobe Caslon Pro"/>
              </a:rPr>
              <a:t> </a:t>
            </a:r>
            <a:r>
              <a:rPr lang="it-IT" dirty="0" err="1">
                <a:latin typeface="Adobe Caslon Pro"/>
              </a:rPr>
              <a:t>curves</a:t>
            </a:r>
            <a:r>
              <a:rPr lang="it-IT" dirty="0">
                <a:latin typeface="Adobe Caslon Pro"/>
              </a:rPr>
              <a:t> for:</a:t>
            </a:r>
          </a:p>
          <a:p>
            <a:pPr marL="285750" indent="-285750">
              <a:lnSpc>
                <a:spcPct val="125000"/>
              </a:lnSpc>
              <a:buFont typeface="Wingdings" panose="05000000000000000000" pitchFamily="2" charset="2"/>
              <a:buChar char="§"/>
            </a:pPr>
            <a:r>
              <a:rPr lang="it-IT" dirty="0">
                <a:latin typeface="Adobe Caslon Pro"/>
              </a:rPr>
              <a:t>ATTEL – moment </a:t>
            </a:r>
            <a:r>
              <a:rPr lang="it-IT" dirty="0" err="1">
                <a:latin typeface="Adobe Caslon Pro"/>
              </a:rPr>
              <a:t>resistant</a:t>
            </a:r>
            <a:r>
              <a:rPr lang="it-IT" dirty="0">
                <a:latin typeface="Adobe Caslon Pro"/>
              </a:rPr>
              <a:t> frame (</a:t>
            </a:r>
            <a:r>
              <a:rPr lang="it-IT" i="1" dirty="0">
                <a:latin typeface="Adobe Caslon Pro"/>
              </a:rPr>
              <a:t>MRF</a:t>
            </a:r>
            <a:r>
              <a:rPr lang="it-IT" dirty="0">
                <a:latin typeface="Adobe Caslon Pro"/>
              </a:rPr>
              <a:t>);</a:t>
            </a:r>
          </a:p>
          <a:p>
            <a:pPr marL="285750" indent="-285750">
              <a:lnSpc>
                <a:spcPct val="125000"/>
              </a:lnSpc>
              <a:buFont typeface="Wingdings" panose="05000000000000000000" pitchFamily="2" charset="2"/>
              <a:buChar char="§"/>
            </a:pPr>
            <a:r>
              <a:rPr lang="it-IT" dirty="0">
                <a:latin typeface="Adobe Caslon Pro"/>
              </a:rPr>
              <a:t>ATTEL – </a:t>
            </a:r>
            <a:r>
              <a:rPr lang="it-IT" dirty="0" err="1">
                <a:latin typeface="Adobe Caslon Pro"/>
              </a:rPr>
              <a:t>braced</a:t>
            </a:r>
            <a:r>
              <a:rPr lang="it-IT" dirty="0">
                <a:latin typeface="Adobe Caslon Pro"/>
              </a:rPr>
              <a:t> frame (</a:t>
            </a:r>
            <a:r>
              <a:rPr lang="it-IT" i="1" dirty="0">
                <a:latin typeface="Adobe Caslon Pro"/>
              </a:rPr>
              <a:t>BF</a:t>
            </a:r>
            <a:r>
              <a:rPr lang="it-IT" dirty="0">
                <a:latin typeface="Adobe Caslon Pro"/>
              </a:rPr>
              <a:t>)</a:t>
            </a:r>
          </a:p>
          <a:p>
            <a:pPr>
              <a:lnSpc>
                <a:spcPct val="125000"/>
              </a:lnSpc>
            </a:pPr>
            <a:r>
              <a:rPr lang="en-GB" dirty="0">
                <a:latin typeface="Adobe Caslon Pro"/>
              </a:rPr>
              <a:t>by considering both </a:t>
            </a:r>
          </a:p>
          <a:p>
            <a:pPr marL="285750" indent="-285750">
              <a:lnSpc>
                <a:spcPct val="125000"/>
              </a:lnSpc>
              <a:buFont typeface="Wingdings" panose="05000000000000000000" pitchFamily="2" charset="2"/>
              <a:buChar char="§"/>
            </a:pPr>
            <a:r>
              <a:rPr lang="en-GB" dirty="0">
                <a:latin typeface="Adobe Caslon Pro"/>
              </a:rPr>
              <a:t>Linear elastic behaviour</a:t>
            </a:r>
          </a:p>
          <a:p>
            <a:pPr marL="285750" indent="-285750">
              <a:lnSpc>
                <a:spcPct val="125000"/>
              </a:lnSpc>
              <a:buFont typeface="Wingdings" panose="05000000000000000000" pitchFamily="2" charset="2"/>
              <a:buChar char="§"/>
            </a:pPr>
            <a:r>
              <a:rPr lang="en-GB" dirty="0" err="1">
                <a:latin typeface="Adobe Caslon Pro"/>
              </a:rPr>
              <a:t>Bouc</a:t>
            </a:r>
            <a:r>
              <a:rPr lang="en-GB" dirty="0">
                <a:latin typeface="Adobe Caslon Pro"/>
              </a:rPr>
              <a:t> – Wen model for hysteresis</a:t>
            </a: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20</a:t>
            </a:fld>
            <a:endParaRPr lang="it-IT" dirty="0">
              <a:latin typeface="Adobe Caslon Pro"/>
            </a:endParaRPr>
          </a:p>
        </p:txBody>
      </p:sp>
      <p:sp>
        <p:nvSpPr>
          <p:cNvPr id="17" name="CasellaDiTesto 16"/>
          <p:cNvSpPr txBox="1"/>
          <p:nvPr/>
        </p:nvSpPr>
        <p:spPr>
          <a:xfrm>
            <a:off x="5978952" y="6245423"/>
            <a:ext cx="5779156" cy="307777"/>
          </a:xfrm>
          <a:prstGeom prst="rect">
            <a:avLst/>
          </a:prstGeom>
          <a:noFill/>
        </p:spPr>
        <p:txBody>
          <a:bodyPr wrap="square" rtlCol="0">
            <a:spAutoFit/>
          </a:bodyPr>
          <a:lstStyle/>
          <a:p>
            <a:pPr algn="r"/>
            <a:r>
              <a:rPr lang="en-GB" sz="1400" i="1" dirty="0">
                <a:latin typeface="Adobe Caslon Pro"/>
                <a:cs typeface="Arial" panose="020B0604020202020204" pitchFamily="34" charset="0"/>
              </a:rPr>
              <a:t>3D model of the case study ATTEL – SERA project.</a:t>
            </a: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aphicFrame>
        <p:nvGraphicFramePr>
          <p:cNvPr id="20" name="Tabella 6">
            <a:extLst>
              <a:ext uri="{FF2B5EF4-FFF2-40B4-BE49-F238E27FC236}">
                <a16:creationId xmlns:a16="http://schemas.microsoft.com/office/drawing/2014/main" id="{9665F1EA-233B-4184-BAE1-F0E5EA0370CD}"/>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990722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Main</a:t>
            </a:r>
            <a:r>
              <a:rPr lang="it-IT" dirty="0">
                <a:latin typeface="Adobe Caslon Pro"/>
              </a:rPr>
              <a:t> steps:</a:t>
            </a:r>
            <a:endParaRPr lang="en-GB" dirty="0">
              <a:latin typeface="Adobe Caslon Pro"/>
            </a:endParaRPr>
          </a:p>
        </p:txBody>
      </p:sp>
      <p:sp>
        <p:nvSpPr>
          <p:cNvPr id="3" name="Segnaposto testo 2"/>
          <p:cNvSpPr>
            <a:spLocks noGrp="1"/>
          </p:cNvSpPr>
          <p:nvPr>
            <p:ph type="body" sz="quarter" idx="12"/>
          </p:nvPr>
        </p:nvSpPr>
        <p:spPr>
          <a:xfrm>
            <a:off x="741122" y="2663825"/>
            <a:ext cx="5971650" cy="3889375"/>
          </a:xfrm>
        </p:spPr>
        <p:txBody>
          <a:bodyPr/>
          <a:lstStyle/>
          <a:p>
            <a:pPr marL="342900" indent="-342900">
              <a:lnSpc>
                <a:spcPct val="125000"/>
              </a:lnSpc>
              <a:buAutoNum type="arabicParenR"/>
            </a:pPr>
            <a:r>
              <a:rPr lang="it-IT" dirty="0">
                <a:latin typeface="Adobe Caslon Pro"/>
              </a:rPr>
              <a:t>Definition of the </a:t>
            </a:r>
            <a:r>
              <a:rPr lang="it-IT" dirty="0" err="1">
                <a:latin typeface="Adobe Caslon Pro"/>
              </a:rPr>
              <a:t>numerical</a:t>
            </a:r>
            <a:r>
              <a:rPr lang="it-IT" dirty="0">
                <a:latin typeface="Adobe Caslon Pro"/>
              </a:rPr>
              <a:t> model</a:t>
            </a:r>
          </a:p>
          <a:p>
            <a:pPr marL="342900" indent="-342900">
              <a:lnSpc>
                <a:spcPct val="125000"/>
              </a:lnSpc>
              <a:buAutoNum type="arabicParenR"/>
            </a:pPr>
            <a:r>
              <a:rPr lang="it-IT" dirty="0">
                <a:latin typeface="Adobe Caslon Pro"/>
              </a:rPr>
              <a:t>Input and </a:t>
            </a:r>
            <a:r>
              <a:rPr lang="it-IT" i="1" dirty="0">
                <a:latin typeface="Adobe Caslon Pro"/>
              </a:rPr>
              <a:t>IM</a:t>
            </a:r>
            <a:r>
              <a:rPr lang="it-IT" dirty="0">
                <a:latin typeface="Adobe Caslon Pro"/>
              </a:rPr>
              <a:t> </a:t>
            </a:r>
            <a:r>
              <a:rPr lang="it-IT" dirty="0" err="1">
                <a:latin typeface="Adobe Caslon Pro"/>
              </a:rPr>
              <a:t>selection</a:t>
            </a:r>
            <a:endParaRPr lang="it-IT" dirty="0">
              <a:latin typeface="Adobe Caslon Pro"/>
            </a:endParaRPr>
          </a:p>
          <a:p>
            <a:pPr marL="342900" indent="-342900">
              <a:lnSpc>
                <a:spcPct val="125000"/>
              </a:lnSpc>
              <a:buAutoNum type="arabicParenR"/>
            </a:pPr>
            <a:r>
              <a:rPr lang="it-IT" dirty="0">
                <a:latin typeface="Adobe Caslon Pro"/>
              </a:rPr>
              <a:t>Definition of </a:t>
            </a:r>
            <a:r>
              <a:rPr lang="it-IT" i="1" dirty="0" err="1">
                <a:latin typeface="Adobe Caslon Pro"/>
              </a:rPr>
              <a:t>damage</a:t>
            </a:r>
            <a:r>
              <a:rPr lang="it-IT" i="1" dirty="0">
                <a:latin typeface="Adobe Caslon Pro"/>
              </a:rPr>
              <a:t> </a:t>
            </a:r>
            <a:r>
              <a:rPr lang="it-IT" i="1" dirty="0" err="1">
                <a:latin typeface="Adobe Caslon Pro"/>
              </a:rPr>
              <a:t>limit</a:t>
            </a:r>
            <a:r>
              <a:rPr lang="it-IT" i="1" dirty="0">
                <a:latin typeface="Adobe Caslon Pro"/>
              </a:rPr>
              <a:t> </a:t>
            </a:r>
            <a:r>
              <a:rPr lang="it-IT" i="1" dirty="0" err="1">
                <a:latin typeface="Adobe Caslon Pro"/>
              </a:rPr>
              <a:t>states</a:t>
            </a:r>
            <a:r>
              <a:rPr lang="it-IT" i="1" dirty="0">
                <a:latin typeface="Adobe Caslon Pro"/>
              </a:rPr>
              <a:t> </a:t>
            </a:r>
            <a:r>
              <a:rPr lang="it-IT" dirty="0">
                <a:latin typeface="Adobe Caslon Pro"/>
              </a:rPr>
              <a:t>and </a:t>
            </a:r>
            <a:r>
              <a:rPr lang="it-IT" dirty="0" err="1">
                <a:latin typeface="Adobe Caslon Pro"/>
              </a:rPr>
              <a:t>reference</a:t>
            </a:r>
            <a:r>
              <a:rPr lang="it-IT" dirty="0">
                <a:latin typeface="Adobe Caslon Pro"/>
              </a:rPr>
              <a:t> </a:t>
            </a:r>
            <a:r>
              <a:rPr lang="it-IT" i="1" dirty="0">
                <a:latin typeface="Adobe Caslon Pro"/>
              </a:rPr>
              <a:t>EDP</a:t>
            </a:r>
            <a:endParaRPr lang="it-IT" dirty="0">
              <a:latin typeface="Adobe Caslon Pro"/>
            </a:endParaRPr>
          </a:p>
          <a:p>
            <a:pPr marL="342900" indent="-342900">
              <a:lnSpc>
                <a:spcPct val="125000"/>
              </a:lnSpc>
              <a:buAutoNum type="arabicParenR"/>
            </a:pPr>
            <a:r>
              <a:rPr lang="it-IT" dirty="0" err="1">
                <a:latin typeface="Adobe Caslon Pro"/>
              </a:rPr>
              <a:t>Performing</a:t>
            </a:r>
            <a:r>
              <a:rPr lang="it-IT" dirty="0">
                <a:latin typeface="Adobe Caslon Pro"/>
              </a:rPr>
              <a:t> non-linear time histories </a:t>
            </a:r>
            <a:r>
              <a:rPr lang="it-IT" dirty="0" err="1">
                <a:latin typeface="Adobe Caslon Pro"/>
              </a:rPr>
              <a:t>analysis</a:t>
            </a:r>
            <a:r>
              <a:rPr lang="it-IT" dirty="0">
                <a:latin typeface="Adobe Caslon Pro"/>
              </a:rPr>
              <a:t> (IDA, </a:t>
            </a:r>
            <a:r>
              <a:rPr lang="it-IT" dirty="0" err="1">
                <a:latin typeface="Adobe Caslon Pro"/>
              </a:rPr>
              <a:t>truncated</a:t>
            </a:r>
            <a:r>
              <a:rPr lang="it-IT" dirty="0">
                <a:latin typeface="Adobe Caslon Pro"/>
              </a:rPr>
              <a:t> IDA, cloud, MSA …)</a:t>
            </a:r>
          </a:p>
          <a:p>
            <a:pPr marL="342900" indent="-342900">
              <a:lnSpc>
                <a:spcPct val="125000"/>
              </a:lnSpc>
              <a:buAutoNum type="arabicParenR"/>
            </a:pPr>
            <a:r>
              <a:rPr lang="it-IT" dirty="0" err="1">
                <a:latin typeface="Adobe Caslon Pro"/>
              </a:rPr>
              <a:t>Collecting</a:t>
            </a:r>
            <a:r>
              <a:rPr lang="it-IT" dirty="0">
                <a:latin typeface="Adobe Caslon Pro"/>
              </a:rPr>
              <a:t> </a:t>
            </a:r>
            <a:r>
              <a:rPr lang="it-IT" dirty="0" err="1">
                <a:latin typeface="Adobe Caslon Pro"/>
              </a:rPr>
              <a:t>results</a:t>
            </a:r>
            <a:r>
              <a:rPr lang="it-IT" dirty="0">
                <a:latin typeface="Adobe Caslon Pro"/>
              </a:rPr>
              <a:t> </a:t>
            </a:r>
            <a:r>
              <a:rPr lang="it-IT" dirty="0" err="1">
                <a:latin typeface="Adobe Caslon Pro"/>
              </a:rPr>
              <a:t>pairs</a:t>
            </a:r>
            <a:r>
              <a:rPr lang="it-IT" dirty="0">
                <a:latin typeface="Adobe Caslon Pro"/>
              </a:rPr>
              <a:t> and computing </a:t>
            </a:r>
            <a:r>
              <a:rPr lang="it-IT" dirty="0" err="1">
                <a:latin typeface="Adobe Caslon Pro"/>
              </a:rPr>
              <a:t>fragility</a:t>
            </a:r>
            <a:endParaRPr lang="it-IT" dirty="0">
              <a:latin typeface="Adobe Caslon Pro"/>
            </a:endParaRPr>
          </a:p>
          <a:p>
            <a:pPr marL="342900" indent="-342900">
              <a:lnSpc>
                <a:spcPct val="125000"/>
              </a:lnSpc>
              <a:buAutoNum type="arabicParenR"/>
            </a:pP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21</a:t>
            </a:fld>
            <a:endParaRPr lang="it-IT" dirty="0">
              <a:latin typeface="Adobe Caslon Pro"/>
            </a:endParaRPr>
          </a:p>
        </p:txBody>
      </p:sp>
      <p:sp>
        <p:nvSpPr>
          <p:cNvPr id="17" name="CasellaDiTesto 16"/>
          <p:cNvSpPr txBox="1"/>
          <p:nvPr/>
        </p:nvSpPr>
        <p:spPr>
          <a:xfrm>
            <a:off x="5978952" y="6245423"/>
            <a:ext cx="5779156" cy="307777"/>
          </a:xfrm>
          <a:prstGeom prst="rect">
            <a:avLst/>
          </a:prstGeom>
          <a:noFill/>
        </p:spPr>
        <p:txBody>
          <a:bodyPr wrap="square" rtlCol="0">
            <a:spAutoFit/>
          </a:bodyPr>
          <a:lstStyle/>
          <a:p>
            <a:pPr algn="r"/>
            <a:r>
              <a:rPr lang="en-GB" sz="1400" i="1" dirty="0">
                <a:latin typeface="Adobe Caslon Pro"/>
                <a:cs typeface="Arial" panose="020B0604020202020204" pitchFamily="34" charset="0"/>
              </a:rPr>
              <a:t>3D model of the case study ATTEL – SERA project.</a:t>
            </a: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pic>
        <p:nvPicPr>
          <p:cNvPr id="6" name="Immagine 5">
            <a:extLst>
              <a:ext uri="{FF2B5EF4-FFF2-40B4-BE49-F238E27FC236}">
                <a16:creationId xmlns:a16="http://schemas.microsoft.com/office/drawing/2014/main" id="{738A2671-6A9F-41DD-8D38-00C8D18C7DA4}"/>
              </a:ext>
            </a:extLst>
          </p:cNvPr>
          <p:cNvPicPr>
            <a:picLocks noChangeAspect="1"/>
          </p:cNvPicPr>
          <p:nvPr/>
        </p:nvPicPr>
        <p:blipFill>
          <a:blip r:embed="rId4"/>
          <a:stretch>
            <a:fillRect/>
          </a:stretch>
        </p:blipFill>
        <p:spPr>
          <a:xfrm>
            <a:off x="7298875" y="4749881"/>
            <a:ext cx="4371418" cy="1883836"/>
          </a:xfrm>
          <a:prstGeom prst="rect">
            <a:avLst/>
          </a:prstGeom>
        </p:spPr>
      </p:pic>
      <p:pic>
        <p:nvPicPr>
          <p:cNvPr id="19" name="Immagine 18">
            <a:extLst>
              <a:ext uri="{FF2B5EF4-FFF2-40B4-BE49-F238E27FC236}">
                <a16:creationId xmlns:a16="http://schemas.microsoft.com/office/drawing/2014/main" id="{C172DEAA-02EC-40C0-B7DB-7E98111D96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34884" y="2108119"/>
            <a:ext cx="3139309" cy="269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Tabella 6">
            <a:extLst>
              <a:ext uri="{FF2B5EF4-FFF2-40B4-BE49-F238E27FC236}">
                <a16:creationId xmlns:a16="http://schemas.microsoft.com/office/drawing/2014/main" id="{9A3D06B5-D238-468F-94D4-2C307D76962D}"/>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823490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pic>
        <p:nvPicPr>
          <p:cNvPr id="21" name="Immagine 20">
            <a:extLst>
              <a:ext uri="{FF2B5EF4-FFF2-40B4-BE49-F238E27FC236}">
                <a16:creationId xmlns:a16="http://schemas.microsoft.com/office/drawing/2014/main" id="{F5BE5197-8618-4DB5-BA15-EA31125F9F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6228" y="2573805"/>
            <a:ext cx="4960937"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uppo 22">
            <a:extLst>
              <a:ext uri="{FF2B5EF4-FFF2-40B4-BE49-F238E27FC236}">
                <a16:creationId xmlns:a16="http://schemas.microsoft.com/office/drawing/2014/main" id="{DFD9F661-2562-4B40-AFB2-CF39621757C1}"/>
              </a:ext>
            </a:extLst>
          </p:cNvPr>
          <p:cNvGrpSpPr>
            <a:grpSpLocks/>
          </p:cNvGrpSpPr>
          <p:nvPr/>
        </p:nvGrpSpPr>
        <p:grpSpPr bwMode="auto">
          <a:xfrm>
            <a:off x="4898802" y="2324227"/>
            <a:ext cx="4238780" cy="2076724"/>
            <a:chOff x="7108763" y="996825"/>
            <a:chExt cx="4298201" cy="2412596"/>
          </a:xfrm>
        </p:grpSpPr>
        <p:pic>
          <p:nvPicPr>
            <p:cNvPr id="24" name="Immagine 5">
              <a:extLst>
                <a:ext uri="{FF2B5EF4-FFF2-40B4-BE49-F238E27FC236}">
                  <a16:creationId xmlns:a16="http://schemas.microsoft.com/office/drawing/2014/main" id="{426ABC9A-D7BB-4628-8A5E-724B07AD9D0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49037" y="996825"/>
              <a:ext cx="3657927" cy="241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CasellaDiTesto 38">
              <a:extLst>
                <a:ext uri="{FF2B5EF4-FFF2-40B4-BE49-F238E27FC236}">
                  <a16:creationId xmlns:a16="http://schemas.microsoft.com/office/drawing/2014/main" id="{2E1A7DEE-2791-4846-8C94-972140B15591}"/>
                </a:ext>
              </a:extLst>
            </p:cNvPr>
            <p:cNvSpPr txBox="1">
              <a:spLocks noChangeArrowheads="1"/>
            </p:cNvSpPr>
            <p:nvPr/>
          </p:nvSpPr>
          <p:spPr bwMode="auto">
            <a:xfrm>
              <a:off x="7108763" y="1105644"/>
              <a:ext cx="1853871" cy="33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300" b="1" dirty="0">
                  <a:solidFill>
                    <a:srgbClr val="C00000"/>
                  </a:solidFill>
                  <a:latin typeface="Adobe Caslon Pro"/>
                  <a:cs typeface="Helvetica" panose="020B0604020202020204" pitchFamily="34" charset="0"/>
                </a:rPr>
                <a:t>T</a:t>
              </a:r>
              <a:r>
                <a:rPr lang="it-IT" altLang="it-IT" sz="1300" b="1" baseline="-25000" dirty="0">
                  <a:solidFill>
                    <a:srgbClr val="C00000"/>
                  </a:solidFill>
                  <a:latin typeface="Adobe Caslon Pro"/>
                  <a:cs typeface="Helvetica" panose="020B0604020202020204" pitchFamily="34" charset="0"/>
                </a:rPr>
                <a:t>1</a:t>
              </a:r>
              <a:r>
                <a:rPr lang="it-IT" altLang="it-IT" sz="1300" b="1" dirty="0">
                  <a:solidFill>
                    <a:srgbClr val="C00000"/>
                  </a:solidFill>
                  <a:latin typeface="Adobe Caslon Pro"/>
                  <a:cs typeface="Helvetica" panose="020B0604020202020204" pitchFamily="34" charset="0"/>
                </a:rPr>
                <a:t> = 2.79 s</a:t>
              </a:r>
            </a:p>
          </p:txBody>
        </p:sp>
      </p:grpSp>
      <p:grpSp>
        <p:nvGrpSpPr>
          <p:cNvPr id="26" name="Gruppo 25">
            <a:extLst>
              <a:ext uri="{FF2B5EF4-FFF2-40B4-BE49-F238E27FC236}">
                <a16:creationId xmlns:a16="http://schemas.microsoft.com/office/drawing/2014/main" id="{6BF9DCAB-6E4A-4BB4-A219-5B4AFF45B1E2}"/>
              </a:ext>
            </a:extLst>
          </p:cNvPr>
          <p:cNvGrpSpPr>
            <a:grpSpLocks/>
          </p:cNvGrpSpPr>
          <p:nvPr/>
        </p:nvGrpSpPr>
        <p:grpSpPr bwMode="auto">
          <a:xfrm>
            <a:off x="7215401" y="4589149"/>
            <a:ext cx="4224686" cy="2086288"/>
            <a:chOff x="7108763" y="3463682"/>
            <a:chExt cx="4283331" cy="2423748"/>
          </a:xfrm>
        </p:grpSpPr>
        <p:pic>
          <p:nvPicPr>
            <p:cNvPr id="27" name="Immagine 4">
              <a:extLst>
                <a:ext uri="{FF2B5EF4-FFF2-40B4-BE49-F238E27FC236}">
                  <a16:creationId xmlns:a16="http://schemas.microsoft.com/office/drawing/2014/main" id="{98BBA10F-48D1-4A12-BB5F-B1A2D1CEE47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49037" y="3463682"/>
              <a:ext cx="3643057" cy="242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CasellaDiTesto 39">
              <a:extLst>
                <a:ext uri="{FF2B5EF4-FFF2-40B4-BE49-F238E27FC236}">
                  <a16:creationId xmlns:a16="http://schemas.microsoft.com/office/drawing/2014/main" id="{574CBC8F-1890-4CDD-ACC4-A5FD940732B1}"/>
                </a:ext>
              </a:extLst>
            </p:cNvPr>
            <p:cNvSpPr txBox="1">
              <a:spLocks noChangeArrowheads="1"/>
            </p:cNvSpPr>
            <p:nvPr/>
          </p:nvSpPr>
          <p:spPr bwMode="auto">
            <a:xfrm>
              <a:off x="7108763" y="3610174"/>
              <a:ext cx="1853871" cy="33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300" b="1" dirty="0">
                  <a:solidFill>
                    <a:srgbClr val="C00000"/>
                  </a:solidFill>
                  <a:latin typeface="Adobe Caslon Pro"/>
                  <a:cs typeface="Helvetica" panose="020B0604020202020204" pitchFamily="34" charset="0"/>
                </a:rPr>
                <a:t>T</a:t>
              </a:r>
              <a:r>
                <a:rPr lang="it-IT" altLang="it-IT" sz="1300" b="1" baseline="-25000" dirty="0">
                  <a:solidFill>
                    <a:srgbClr val="C00000"/>
                  </a:solidFill>
                  <a:latin typeface="Adobe Caslon Pro"/>
                  <a:cs typeface="Helvetica" panose="020B0604020202020204" pitchFamily="34" charset="0"/>
                </a:rPr>
                <a:t>1</a:t>
              </a:r>
              <a:r>
                <a:rPr lang="it-IT" altLang="it-IT" sz="1300" b="1" dirty="0">
                  <a:solidFill>
                    <a:srgbClr val="C00000"/>
                  </a:solidFill>
                  <a:latin typeface="Adobe Caslon Pro"/>
                  <a:cs typeface="Helvetica" panose="020B0604020202020204" pitchFamily="34" charset="0"/>
                </a:rPr>
                <a:t> = 0.46 s</a:t>
              </a:r>
            </a:p>
          </p:txBody>
        </p:sp>
      </p:grpSp>
      <p:sp>
        <p:nvSpPr>
          <p:cNvPr id="29" name="CasellaDiTesto 28">
            <a:extLst>
              <a:ext uri="{FF2B5EF4-FFF2-40B4-BE49-F238E27FC236}">
                <a16:creationId xmlns:a16="http://schemas.microsoft.com/office/drawing/2014/main" id="{34D55CA9-691B-45C4-801B-192C3884AE28}"/>
              </a:ext>
            </a:extLst>
          </p:cNvPr>
          <p:cNvSpPr txBox="1">
            <a:spLocks noChangeArrowheads="1"/>
          </p:cNvSpPr>
          <p:nvPr/>
        </p:nvSpPr>
        <p:spPr bwMode="auto">
          <a:xfrm>
            <a:off x="9137582" y="2112189"/>
            <a:ext cx="283516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it-IT" altLang="it-IT" sz="1200" baseline="30000" dirty="0">
                <a:latin typeface="Adobe Caslon Pro"/>
              </a:rPr>
              <a:t>[1]</a:t>
            </a:r>
            <a:r>
              <a:rPr lang="en-US" altLang="it-IT" sz="1200" dirty="0">
                <a:latin typeface="Adobe Caslon Pro"/>
              </a:rPr>
              <a:t>BURSI, PUCINOTTI, TONDINI, ZANON, Tests and model calibration of high strength steel tubular beam-to-column and column-base composite joints for moment-resisting structures, Earthquake Engineering and Structural Dynamics, (2015).</a:t>
            </a:r>
            <a:endParaRPr lang="it-IT" altLang="it-IT" sz="1200" i="1" dirty="0">
              <a:latin typeface="Adobe Caslon Pro"/>
            </a:endParaRPr>
          </a:p>
        </p:txBody>
      </p:sp>
      <p:sp>
        <p:nvSpPr>
          <p:cNvPr id="30" name="Segnaposto numero diapositiva 4">
            <a:extLst>
              <a:ext uri="{FF2B5EF4-FFF2-40B4-BE49-F238E27FC236}">
                <a16:creationId xmlns:a16="http://schemas.microsoft.com/office/drawing/2014/main" id="{6B8446FF-4F21-4A80-9BDF-38124FA5AE43}"/>
              </a:ext>
            </a:extLst>
          </p:cNvPr>
          <p:cNvSpPr>
            <a:spLocks noGrp="1"/>
          </p:cNvSpPr>
          <p:nvPr>
            <p:ph type="sldNum" sz="quarter" idx="13"/>
          </p:nvPr>
        </p:nvSpPr>
        <p:spPr>
          <a:xfrm>
            <a:off x="11324986" y="6492875"/>
            <a:ext cx="867014" cy="365125"/>
          </a:xfrm>
        </p:spPr>
        <p:txBody>
          <a:bodyPr/>
          <a:lstStyle/>
          <a:p>
            <a:pPr>
              <a:defRPr/>
            </a:pPr>
            <a:fld id="{A631CAC9-17CC-4C26-87EE-1DC450F80871}" type="slidenum">
              <a:rPr lang="it-IT" smtClean="0">
                <a:latin typeface="Adobe Caslon Pro"/>
              </a:rPr>
              <a:pPr>
                <a:defRPr/>
              </a:pPr>
              <a:t>22</a:t>
            </a:fld>
            <a:endParaRPr lang="it-IT" dirty="0">
              <a:latin typeface="Adobe Caslon Pro"/>
            </a:endParaRPr>
          </a:p>
        </p:txBody>
      </p:sp>
      <p:sp>
        <p:nvSpPr>
          <p:cNvPr id="31" name="CasellaDiTesto 30">
            <a:extLst>
              <a:ext uri="{FF2B5EF4-FFF2-40B4-BE49-F238E27FC236}">
                <a16:creationId xmlns:a16="http://schemas.microsoft.com/office/drawing/2014/main" id="{DF0FBBE0-9669-4699-83C0-8FB1EA53D5EE}"/>
              </a:ext>
            </a:extLst>
          </p:cNvPr>
          <p:cNvSpPr txBox="1"/>
          <p:nvPr/>
        </p:nvSpPr>
        <p:spPr>
          <a:xfrm>
            <a:off x="360583" y="6152217"/>
            <a:ext cx="2626114" cy="523220"/>
          </a:xfrm>
          <a:prstGeom prst="rect">
            <a:avLst/>
          </a:prstGeom>
          <a:noFill/>
        </p:spPr>
        <p:txBody>
          <a:bodyPr wrap="square" rtlCol="0">
            <a:spAutoFit/>
          </a:bodyPr>
          <a:lstStyle/>
          <a:p>
            <a:r>
              <a:rPr lang="en-GB" sz="1400" i="1" dirty="0">
                <a:latin typeface="Adobe Caslon Pro"/>
                <a:cs typeface="Arial" panose="020B0604020202020204" pitchFamily="34" charset="0"/>
              </a:rPr>
              <a:t>3D model of the case study ATTEL – SERA project.</a:t>
            </a:r>
          </a:p>
        </p:txBody>
      </p:sp>
      <p:sp>
        <p:nvSpPr>
          <p:cNvPr id="32" name="Segnaposto testo 1">
            <a:extLst>
              <a:ext uri="{FF2B5EF4-FFF2-40B4-BE49-F238E27FC236}">
                <a16:creationId xmlns:a16="http://schemas.microsoft.com/office/drawing/2014/main" id="{ADEE0B6B-B862-4E45-8EB9-DC2913761978}"/>
              </a:ext>
            </a:extLst>
          </p:cNvPr>
          <p:cNvSpPr>
            <a:spLocks noGrp="1"/>
          </p:cNvSpPr>
          <p:nvPr>
            <p:ph type="body" sz="quarter" idx="11"/>
          </p:nvPr>
        </p:nvSpPr>
        <p:spPr>
          <a:xfrm>
            <a:off x="741119" y="2052638"/>
            <a:ext cx="10583863" cy="428625"/>
          </a:xfrm>
        </p:spPr>
        <p:txBody>
          <a:bodyPr/>
          <a:lstStyle/>
          <a:p>
            <a:r>
              <a:rPr lang="it-IT" dirty="0">
                <a:latin typeface="Adobe Caslon Pro"/>
              </a:rPr>
              <a:t>Step 1: the case study ATTEL</a:t>
            </a:r>
            <a:r>
              <a:rPr lang="it-IT" baseline="30000" dirty="0">
                <a:latin typeface="Adobe Caslon Pro"/>
              </a:rPr>
              <a:t>(1)</a:t>
            </a:r>
            <a:endParaRPr lang="en-GB" baseline="30000" dirty="0">
              <a:latin typeface="Adobe Caslon Pro"/>
            </a:endParaRPr>
          </a:p>
        </p:txBody>
      </p:sp>
      <p:sp>
        <p:nvSpPr>
          <p:cNvPr id="33" name="CasellaDiTesto 32">
            <a:extLst>
              <a:ext uri="{FF2B5EF4-FFF2-40B4-BE49-F238E27FC236}">
                <a16:creationId xmlns:a16="http://schemas.microsoft.com/office/drawing/2014/main" id="{9DA0892C-5518-40B4-8BAA-1EE69835D315}"/>
              </a:ext>
            </a:extLst>
          </p:cNvPr>
          <p:cNvSpPr txBox="1"/>
          <p:nvPr/>
        </p:nvSpPr>
        <p:spPr>
          <a:xfrm>
            <a:off x="4898802" y="6152217"/>
            <a:ext cx="2879029" cy="523220"/>
          </a:xfrm>
          <a:prstGeom prst="rect">
            <a:avLst/>
          </a:prstGeom>
          <a:noFill/>
        </p:spPr>
        <p:txBody>
          <a:bodyPr wrap="square" rtlCol="0">
            <a:spAutoFit/>
          </a:bodyPr>
          <a:lstStyle/>
          <a:p>
            <a:pPr eaLnBrk="1" hangingPunct="1">
              <a:lnSpc>
                <a:spcPct val="100000"/>
              </a:lnSpc>
              <a:spcBef>
                <a:spcPct val="0"/>
              </a:spcBef>
              <a:buFontTx/>
              <a:buNone/>
            </a:pPr>
            <a:r>
              <a:rPr lang="it-IT" altLang="it-IT" sz="1400" i="1" dirty="0" err="1">
                <a:latin typeface="Adobe Caslon Pro"/>
              </a:rPr>
              <a:t>Main</a:t>
            </a:r>
            <a:r>
              <a:rPr lang="it-IT" altLang="it-IT" sz="1400" i="1" dirty="0">
                <a:latin typeface="Adobe Caslon Pro"/>
              </a:rPr>
              <a:t> </a:t>
            </a:r>
            <a:r>
              <a:rPr lang="it-IT" altLang="it-IT" sz="1400" i="1" dirty="0" err="1">
                <a:latin typeface="Adobe Caslon Pro"/>
              </a:rPr>
              <a:t>sections</a:t>
            </a:r>
            <a:r>
              <a:rPr lang="it-IT" altLang="it-IT" sz="1400" i="1" dirty="0">
                <a:latin typeface="Adobe Caslon Pro"/>
              </a:rPr>
              <a:t> of the moment </a:t>
            </a:r>
            <a:r>
              <a:rPr lang="it-IT" altLang="it-IT" sz="1400" i="1" dirty="0" err="1">
                <a:latin typeface="Adobe Caslon Pro"/>
              </a:rPr>
              <a:t>resistent</a:t>
            </a:r>
            <a:r>
              <a:rPr lang="it-IT" altLang="it-IT" sz="1400" i="1" dirty="0">
                <a:latin typeface="Adobe Caslon Pro"/>
              </a:rPr>
              <a:t> frame and the </a:t>
            </a:r>
            <a:r>
              <a:rPr lang="it-IT" altLang="it-IT" sz="1400" i="1" dirty="0" err="1">
                <a:latin typeface="Adobe Caslon Pro"/>
              </a:rPr>
              <a:t>braced</a:t>
            </a:r>
            <a:r>
              <a:rPr lang="it-IT" altLang="it-IT" sz="1400" i="1" dirty="0">
                <a:latin typeface="Adobe Caslon Pro"/>
              </a:rPr>
              <a:t> one.</a:t>
            </a:r>
          </a:p>
        </p:txBody>
      </p:sp>
      <p:graphicFrame>
        <p:nvGraphicFramePr>
          <p:cNvPr id="34" name="Tabella 6">
            <a:extLst>
              <a:ext uri="{FF2B5EF4-FFF2-40B4-BE49-F238E27FC236}">
                <a16:creationId xmlns:a16="http://schemas.microsoft.com/office/drawing/2014/main" id="{4D09C655-B2F6-45EA-942D-7E2A9326724E}"/>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56302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6E4063AD-283C-40A6-AB61-6C2E536195B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90" name="CasellaDiTesto 24">
            <a:extLst>
              <a:ext uri="{FF2B5EF4-FFF2-40B4-BE49-F238E27FC236}">
                <a16:creationId xmlns:a16="http://schemas.microsoft.com/office/drawing/2014/main" id="{FEDE66A9-CE3F-4DAA-B7B4-31451F873B90}"/>
              </a:ext>
            </a:extLst>
          </p:cNvPr>
          <p:cNvSpPr txBox="1">
            <a:spLocks noChangeArrowheads="1"/>
          </p:cNvSpPr>
          <p:nvPr/>
        </p:nvSpPr>
        <p:spPr bwMode="auto">
          <a:xfrm>
            <a:off x="6702349" y="1973317"/>
            <a:ext cx="8628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600" dirty="0">
                <a:latin typeface="Adobe Caslon Pro"/>
              </a:rPr>
              <a:t>Designed according to EC8 and modelled in OS:</a:t>
            </a:r>
            <a:endParaRPr lang="it-IT" altLang="it-IT" sz="1600" i="1" dirty="0">
              <a:latin typeface="Adobe Caslon Pro"/>
            </a:endParaRPr>
          </a:p>
        </p:txBody>
      </p:sp>
      <p:pic>
        <p:nvPicPr>
          <p:cNvPr id="91" name="Immagine 2">
            <a:extLst>
              <a:ext uri="{FF2B5EF4-FFF2-40B4-BE49-F238E27FC236}">
                <a16:creationId xmlns:a16="http://schemas.microsoft.com/office/drawing/2014/main" id="{8DEEDA13-1531-400A-B3DC-7E8C2FD678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12" y="2036023"/>
            <a:ext cx="5894388"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Gruppo 91">
            <a:extLst>
              <a:ext uri="{FF2B5EF4-FFF2-40B4-BE49-F238E27FC236}">
                <a16:creationId xmlns:a16="http://schemas.microsoft.com/office/drawing/2014/main" id="{FCD9A42A-5D8A-4036-A221-AB70D7FDCDCD}"/>
              </a:ext>
            </a:extLst>
          </p:cNvPr>
          <p:cNvGrpSpPr>
            <a:grpSpLocks/>
          </p:cNvGrpSpPr>
          <p:nvPr/>
        </p:nvGrpSpPr>
        <p:grpSpPr bwMode="auto">
          <a:xfrm>
            <a:off x="7429425" y="2440836"/>
            <a:ext cx="3546475" cy="1077913"/>
            <a:chOff x="7839604" y="1842067"/>
            <a:chExt cx="3545980" cy="1057757"/>
          </a:xfrm>
        </p:grpSpPr>
        <p:sp>
          <p:nvSpPr>
            <p:cNvPr id="93" name="CasellaDiTesto 92">
              <a:extLst>
                <a:ext uri="{FF2B5EF4-FFF2-40B4-BE49-F238E27FC236}">
                  <a16:creationId xmlns:a16="http://schemas.microsoft.com/office/drawing/2014/main" id="{8E13C996-1ADC-409D-8811-6B1A9A557AC3}"/>
                </a:ext>
              </a:extLst>
            </p:cNvPr>
            <p:cNvSpPr txBox="1"/>
            <p:nvPr/>
          </p:nvSpPr>
          <p:spPr>
            <a:xfrm>
              <a:off x="7839604" y="1842067"/>
              <a:ext cx="3545980" cy="1057757"/>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600" dirty="0">
                  <a:latin typeface="Adobe Caslon Pro"/>
                </a:rPr>
                <a:t>beam and column elements with linear elastic behavior</a:t>
              </a:r>
            </a:p>
            <a:p>
              <a:pPr marL="285750" indent="-285750" eaLnBrk="1" fontAlgn="auto" hangingPunct="1">
                <a:spcBef>
                  <a:spcPts val="0"/>
                </a:spcBef>
                <a:spcAft>
                  <a:spcPts val="0"/>
                </a:spcAft>
                <a:buFont typeface="Arial" panose="020B0604020202020204" pitchFamily="34" charset="0"/>
                <a:buChar char="•"/>
                <a:defRPr/>
              </a:pPr>
              <a:endParaRPr lang="en-US" sz="1600" dirty="0">
                <a:latin typeface="Adobe Caslon Pro"/>
              </a:endParaRPr>
            </a:p>
            <a:p>
              <a:pPr eaLnBrk="1" fontAlgn="auto" hangingPunct="1">
                <a:spcBef>
                  <a:spcPts val="0"/>
                </a:spcBef>
                <a:spcAft>
                  <a:spcPts val="0"/>
                </a:spcAft>
                <a:defRPr/>
              </a:pPr>
              <a:endParaRPr lang="en-US" sz="1600" dirty="0">
                <a:latin typeface="Adobe Caslon Pro"/>
              </a:endParaRPr>
            </a:p>
          </p:txBody>
        </p:sp>
        <p:pic>
          <p:nvPicPr>
            <p:cNvPr id="94" name="Immagine 3">
              <a:extLst>
                <a:ext uri="{FF2B5EF4-FFF2-40B4-BE49-F238E27FC236}">
                  <a16:creationId xmlns:a16="http://schemas.microsoft.com/office/drawing/2014/main" id="{2C747746-C9F4-4CA4-843E-66DED1FB8475}"/>
                </a:ext>
              </a:extLst>
            </p:cNvPr>
            <p:cNvPicPr>
              <a:picLocks noChangeAspect="1"/>
            </p:cNvPicPr>
            <p:nvPr/>
          </p:nvPicPr>
          <p:blipFill>
            <a:blip r:embed="rId5">
              <a:extLst>
                <a:ext uri="{28A0092B-C50C-407E-A947-70E740481C1C}">
                  <a14:useLocalDpi xmlns:a14="http://schemas.microsoft.com/office/drawing/2010/main" val="0"/>
                </a:ext>
              </a:extLst>
            </a:blip>
            <a:srcRect l="12535" t="-8653" r="62994" b="-2"/>
            <a:stretch>
              <a:fillRect/>
            </a:stretch>
          </p:blipFill>
          <p:spPr bwMode="auto">
            <a:xfrm>
              <a:off x="8770386" y="2437507"/>
              <a:ext cx="1731791" cy="32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uppo 94">
            <a:extLst>
              <a:ext uri="{FF2B5EF4-FFF2-40B4-BE49-F238E27FC236}">
                <a16:creationId xmlns:a16="http://schemas.microsoft.com/office/drawing/2014/main" id="{EEB6DBA3-6C1C-4320-A190-B7176C0DC7A6}"/>
              </a:ext>
            </a:extLst>
          </p:cNvPr>
          <p:cNvGrpSpPr>
            <a:grpSpLocks/>
          </p:cNvGrpSpPr>
          <p:nvPr/>
        </p:nvGrpSpPr>
        <p:grpSpPr bwMode="auto">
          <a:xfrm>
            <a:off x="965125" y="2199536"/>
            <a:ext cx="5330825" cy="3503612"/>
            <a:chOff x="1735662" y="2012092"/>
            <a:chExt cx="5330913" cy="3504181"/>
          </a:xfrm>
        </p:grpSpPr>
        <p:sp>
          <p:nvSpPr>
            <p:cNvPr id="96" name="Rettangolo 95">
              <a:extLst>
                <a:ext uri="{FF2B5EF4-FFF2-40B4-BE49-F238E27FC236}">
                  <a16:creationId xmlns:a16="http://schemas.microsoft.com/office/drawing/2014/main" id="{49ECFCDE-2FE3-4C69-8941-CE2BE25C0BE3}"/>
                </a:ext>
              </a:extLst>
            </p:cNvPr>
            <p:cNvSpPr/>
            <p:nvPr/>
          </p:nvSpPr>
          <p:spPr>
            <a:xfrm flipH="1" flipV="1">
              <a:off x="2076980" y="4903398"/>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97" name="Rettangolo 96">
              <a:extLst>
                <a:ext uri="{FF2B5EF4-FFF2-40B4-BE49-F238E27FC236}">
                  <a16:creationId xmlns:a16="http://schemas.microsoft.com/office/drawing/2014/main" id="{B0895EBB-5AEC-4E3C-A52E-AA172A98C777}"/>
                </a:ext>
              </a:extLst>
            </p:cNvPr>
            <p:cNvSpPr/>
            <p:nvPr/>
          </p:nvSpPr>
          <p:spPr>
            <a:xfrm flipH="1" flipV="1">
              <a:off x="2076980" y="4180969"/>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98" name="Rettangolo 97">
              <a:extLst>
                <a:ext uri="{FF2B5EF4-FFF2-40B4-BE49-F238E27FC236}">
                  <a16:creationId xmlns:a16="http://schemas.microsoft.com/office/drawing/2014/main" id="{DA248FA9-8AB9-43B6-B99A-5A4412B92410}"/>
                </a:ext>
              </a:extLst>
            </p:cNvPr>
            <p:cNvSpPr/>
            <p:nvPr/>
          </p:nvSpPr>
          <p:spPr>
            <a:xfrm flipH="1" flipV="1">
              <a:off x="2076980" y="3464890"/>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99" name="Rettangolo 98">
              <a:extLst>
                <a:ext uri="{FF2B5EF4-FFF2-40B4-BE49-F238E27FC236}">
                  <a16:creationId xmlns:a16="http://schemas.microsoft.com/office/drawing/2014/main" id="{EF9357B1-CFC4-4570-A86C-CF4B9125BB8C}"/>
                </a:ext>
              </a:extLst>
            </p:cNvPr>
            <p:cNvSpPr/>
            <p:nvPr/>
          </p:nvSpPr>
          <p:spPr>
            <a:xfrm flipH="1" flipV="1">
              <a:off x="2076980" y="2734521"/>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0" name="Rettangolo 99">
              <a:extLst>
                <a:ext uri="{FF2B5EF4-FFF2-40B4-BE49-F238E27FC236}">
                  <a16:creationId xmlns:a16="http://schemas.microsoft.com/office/drawing/2014/main" id="{12C29F18-3102-4E66-A8B5-91450199DDC0}"/>
                </a:ext>
              </a:extLst>
            </p:cNvPr>
            <p:cNvSpPr/>
            <p:nvPr/>
          </p:nvSpPr>
          <p:spPr>
            <a:xfrm flipH="1" flipV="1">
              <a:off x="2076980" y="2012092"/>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1" name="Rettangolo 100">
              <a:extLst>
                <a:ext uri="{FF2B5EF4-FFF2-40B4-BE49-F238E27FC236}">
                  <a16:creationId xmlns:a16="http://schemas.microsoft.com/office/drawing/2014/main" id="{7F8EC622-FD74-4641-BA0F-FAD231807C8A}"/>
                </a:ext>
              </a:extLst>
            </p:cNvPr>
            <p:cNvSpPr/>
            <p:nvPr/>
          </p:nvSpPr>
          <p:spPr>
            <a:xfrm rot="16200000" flipH="1" flipV="1">
              <a:off x="43897"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2" name="Rettangolo 101">
              <a:extLst>
                <a:ext uri="{FF2B5EF4-FFF2-40B4-BE49-F238E27FC236}">
                  <a16:creationId xmlns:a16="http://schemas.microsoft.com/office/drawing/2014/main" id="{4D4B6564-4EB4-40D8-A3C3-6650020EFFAF}"/>
                </a:ext>
              </a:extLst>
            </p:cNvPr>
            <p:cNvSpPr/>
            <p:nvPr/>
          </p:nvSpPr>
          <p:spPr>
            <a:xfrm rot="16200000" flipH="1" flipV="1">
              <a:off x="1347256"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3" name="Rettangolo 102">
              <a:extLst>
                <a:ext uri="{FF2B5EF4-FFF2-40B4-BE49-F238E27FC236}">
                  <a16:creationId xmlns:a16="http://schemas.microsoft.com/office/drawing/2014/main" id="{7CCCA591-D513-4DDA-8285-02D5C69C587F}"/>
                </a:ext>
              </a:extLst>
            </p:cNvPr>
            <p:cNvSpPr/>
            <p:nvPr/>
          </p:nvSpPr>
          <p:spPr>
            <a:xfrm rot="16200000" flipH="1" flipV="1">
              <a:off x="2645059" y="3704650"/>
              <a:ext cx="3504181" cy="119065"/>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4" name="Rettangolo 103">
              <a:extLst>
                <a:ext uri="{FF2B5EF4-FFF2-40B4-BE49-F238E27FC236}">
                  <a16:creationId xmlns:a16="http://schemas.microsoft.com/office/drawing/2014/main" id="{EBE707BD-4D11-420C-B020-545DAE00C16B}"/>
                </a:ext>
              </a:extLst>
            </p:cNvPr>
            <p:cNvSpPr/>
            <p:nvPr/>
          </p:nvSpPr>
          <p:spPr>
            <a:xfrm rot="16200000" flipH="1" flipV="1">
              <a:off x="3950799"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5" name="Rettangolo 104">
              <a:extLst>
                <a:ext uri="{FF2B5EF4-FFF2-40B4-BE49-F238E27FC236}">
                  <a16:creationId xmlns:a16="http://schemas.microsoft.com/office/drawing/2014/main" id="{A2B38F2C-3349-4EA9-9908-50C74B331CBC}"/>
                </a:ext>
              </a:extLst>
            </p:cNvPr>
            <p:cNvSpPr/>
            <p:nvPr/>
          </p:nvSpPr>
          <p:spPr>
            <a:xfrm rot="16200000" flipH="1" flipV="1">
              <a:off x="5254159"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6" name="Rettangolo 105">
              <a:extLst>
                <a:ext uri="{FF2B5EF4-FFF2-40B4-BE49-F238E27FC236}">
                  <a16:creationId xmlns:a16="http://schemas.microsoft.com/office/drawing/2014/main" id="{4F92E25E-262A-4DCB-8129-9897880BC3BC}"/>
                </a:ext>
              </a:extLst>
            </p:cNvPr>
            <p:cNvSpPr/>
            <p:nvPr/>
          </p:nvSpPr>
          <p:spPr>
            <a:xfrm flipH="1" flipV="1">
              <a:off x="3408915" y="4904987"/>
              <a:ext cx="766775"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7" name="Rettangolo 106">
              <a:extLst>
                <a:ext uri="{FF2B5EF4-FFF2-40B4-BE49-F238E27FC236}">
                  <a16:creationId xmlns:a16="http://schemas.microsoft.com/office/drawing/2014/main" id="{E2FDC2E6-ED9C-4E68-B6BC-069D5D5EC172}"/>
                </a:ext>
              </a:extLst>
            </p:cNvPr>
            <p:cNvSpPr/>
            <p:nvPr/>
          </p:nvSpPr>
          <p:spPr>
            <a:xfrm flipH="1" flipV="1">
              <a:off x="3408915" y="4182556"/>
              <a:ext cx="766775"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8" name="Rettangolo 107">
              <a:extLst>
                <a:ext uri="{FF2B5EF4-FFF2-40B4-BE49-F238E27FC236}">
                  <a16:creationId xmlns:a16="http://schemas.microsoft.com/office/drawing/2014/main" id="{E6B990D0-FE29-4A7B-8688-CA8BF96C1E1B}"/>
                </a:ext>
              </a:extLst>
            </p:cNvPr>
            <p:cNvSpPr/>
            <p:nvPr/>
          </p:nvSpPr>
          <p:spPr>
            <a:xfrm flipH="1" flipV="1">
              <a:off x="3408915" y="3466478"/>
              <a:ext cx="766775"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9" name="Rettangolo 108">
              <a:extLst>
                <a:ext uri="{FF2B5EF4-FFF2-40B4-BE49-F238E27FC236}">
                  <a16:creationId xmlns:a16="http://schemas.microsoft.com/office/drawing/2014/main" id="{A9A3B754-302A-4AE9-A17F-8915F9334A1D}"/>
                </a:ext>
              </a:extLst>
            </p:cNvPr>
            <p:cNvSpPr/>
            <p:nvPr/>
          </p:nvSpPr>
          <p:spPr>
            <a:xfrm flipH="1" flipV="1">
              <a:off x="3408915" y="2736110"/>
              <a:ext cx="766775"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0" name="Rettangolo 109">
              <a:extLst>
                <a:ext uri="{FF2B5EF4-FFF2-40B4-BE49-F238E27FC236}">
                  <a16:creationId xmlns:a16="http://schemas.microsoft.com/office/drawing/2014/main" id="{CAB66D6E-6481-445D-9869-DB35E0CF44A7}"/>
                </a:ext>
              </a:extLst>
            </p:cNvPr>
            <p:cNvSpPr/>
            <p:nvPr/>
          </p:nvSpPr>
          <p:spPr>
            <a:xfrm flipH="1" flipV="1">
              <a:off x="3408915" y="2013679"/>
              <a:ext cx="766775"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1" name="Rettangolo 110">
              <a:extLst>
                <a:ext uri="{FF2B5EF4-FFF2-40B4-BE49-F238E27FC236}">
                  <a16:creationId xmlns:a16="http://schemas.microsoft.com/office/drawing/2014/main" id="{62BA2D86-5DD6-4D67-94BC-4610082F7787}"/>
                </a:ext>
              </a:extLst>
            </p:cNvPr>
            <p:cNvSpPr/>
            <p:nvPr/>
          </p:nvSpPr>
          <p:spPr>
            <a:xfrm flipH="1" flipV="1">
              <a:off x="4658297" y="4904987"/>
              <a:ext cx="766776"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2" name="Rettangolo 111">
              <a:extLst>
                <a:ext uri="{FF2B5EF4-FFF2-40B4-BE49-F238E27FC236}">
                  <a16:creationId xmlns:a16="http://schemas.microsoft.com/office/drawing/2014/main" id="{84308C54-0F92-46EC-BB0A-2B57E45F4569}"/>
                </a:ext>
              </a:extLst>
            </p:cNvPr>
            <p:cNvSpPr/>
            <p:nvPr/>
          </p:nvSpPr>
          <p:spPr>
            <a:xfrm flipH="1" flipV="1">
              <a:off x="4658297" y="4182556"/>
              <a:ext cx="766776"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3" name="Rettangolo 112">
              <a:extLst>
                <a:ext uri="{FF2B5EF4-FFF2-40B4-BE49-F238E27FC236}">
                  <a16:creationId xmlns:a16="http://schemas.microsoft.com/office/drawing/2014/main" id="{075EAE8D-3953-480B-A2B5-4A49AA43C43C}"/>
                </a:ext>
              </a:extLst>
            </p:cNvPr>
            <p:cNvSpPr/>
            <p:nvPr/>
          </p:nvSpPr>
          <p:spPr>
            <a:xfrm flipH="1" flipV="1">
              <a:off x="4658297" y="3466478"/>
              <a:ext cx="766776"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4" name="Rettangolo 113">
              <a:extLst>
                <a:ext uri="{FF2B5EF4-FFF2-40B4-BE49-F238E27FC236}">
                  <a16:creationId xmlns:a16="http://schemas.microsoft.com/office/drawing/2014/main" id="{FCDF3389-3F85-431D-B163-3D42B79576EC}"/>
                </a:ext>
              </a:extLst>
            </p:cNvPr>
            <p:cNvSpPr/>
            <p:nvPr/>
          </p:nvSpPr>
          <p:spPr>
            <a:xfrm flipH="1" flipV="1">
              <a:off x="4658297" y="2736110"/>
              <a:ext cx="766776"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5" name="Rettangolo 114">
              <a:extLst>
                <a:ext uri="{FF2B5EF4-FFF2-40B4-BE49-F238E27FC236}">
                  <a16:creationId xmlns:a16="http://schemas.microsoft.com/office/drawing/2014/main" id="{5FBEA870-0163-4E4E-8CF8-71DED5BBA9CD}"/>
                </a:ext>
              </a:extLst>
            </p:cNvPr>
            <p:cNvSpPr/>
            <p:nvPr/>
          </p:nvSpPr>
          <p:spPr>
            <a:xfrm flipH="1" flipV="1">
              <a:off x="4658297" y="2013679"/>
              <a:ext cx="766776"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6" name="Rettangolo 115">
              <a:extLst>
                <a:ext uri="{FF2B5EF4-FFF2-40B4-BE49-F238E27FC236}">
                  <a16:creationId xmlns:a16="http://schemas.microsoft.com/office/drawing/2014/main" id="{827B0A2C-17EF-4E5F-A663-F8CBDB080279}"/>
                </a:ext>
              </a:extLst>
            </p:cNvPr>
            <p:cNvSpPr/>
            <p:nvPr/>
          </p:nvSpPr>
          <p:spPr>
            <a:xfrm flipH="1" flipV="1">
              <a:off x="5980707" y="4904987"/>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7" name="Rettangolo 116">
              <a:extLst>
                <a:ext uri="{FF2B5EF4-FFF2-40B4-BE49-F238E27FC236}">
                  <a16:creationId xmlns:a16="http://schemas.microsoft.com/office/drawing/2014/main" id="{13BE566C-D263-4EAF-8871-3E17107D5B13}"/>
                </a:ext>
              </a:extLst>
            </p:cNvPr>
            <p:cNvSpPr/>
            <p:nvPr/>
          </p:nvSpPr>
          <p:spPr>
            <a:xfrm flipH="1" flipV="1">
              <a:off x="5980707" y="4182556"/>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8" name="Rettangolo 117">
              <a:extLst>
                <a:ext uri="{FF2B5EF4-FFF2-40B4-BE49-F238E27FC236}">
                  <a16:creationId xmlns:a16="http://schemas.microsoft.com/office/drawing/2014/main" id="{BF5B3630-6D21-404B-9C70-62D6ED2E4866}"/>
                </a:ext>
              </a:extLst>
            </p:cNvPr>
            <p:cNvSpPr/>
            <p:nvPr/>
          </p:nvSpPr>
          <p:spPr>
            <a:xfrm flipH="1" flipV="1">
              <a:off x="5980707" y="3466478"/>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9" name="Rettangolo 118">
              <a:extLst>
                <a:ext uri="{FF2B5EF4-FFF2-40B4-BE49-F238E27FC236}">
                  <a16:creationId xmlns:a16="http://schemas.microsoft.com/office/drawing/2014/main" id="{00D29E16-DBE3-4B0B-86E1-3DFB84531A9F}"/>
                </a:ext>
              </a:extLst>
            </p:cNvPr>
            <p:cNvSpPr/>
            <p:nvPr/>
          </p:nvSpPr>
          <p:spPr>
            <a:xfrm flipH="1" flipV="1">
              <a:off x="5980707" y="2736110"/>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20" name="Rettangolo 119">
              <a:extLst>
                <a:ext uri="{FF2B5EF4-FFF2-40B4-BE49-F238E27FC236}">
                  <a16:creationId xmlns:a16="http://schemas.microsoft.com/office/drawing/2014/main" id="{4767EC72-01C4-4112-8D2E-546F432DEEC8}"/>
                </a:ext>
              </a:extLst>
            </p:cNvPr>
            <p:cNvSpPr/>
            <p:nvPr/>
          </p:nvSpPr>
          <p:spPr>
            <a:xfrm flipH="1" flipV="1">
              <a:off x="5980707" y="2013679"/>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pic>
        <p:nvPicPr>
          <p:cNvPr id="121" name="Immagine 120">
            <a:extLst>
              <a:ext uri="{FF2B5EF4-FFF2-40B4-BE49-F238E27FC236}">
                <a16:creationId xmlns:a16="http://schemas.microsoft.com/office/drawing/2014/main" id="{CE4790E0-54BB-4F59-82AE-ADAA20067B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7362" y="6298461"/>
            <a:ext cx="8905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 name="Gruppo 121">
            <a:extLst>
              <a:ext uri="{FF2B5EF4-FFF2-40B4-BE49-F238E27FC236}">
                <a16:creationId xmlns:a16="http://schemas.microsoft.com/office/drawing/2014/main" id="{22DF68CC-040D-4A4E-A305-0E441B6C8A45}"/>
              </a:ext>
            </a:extLst>
          </p:cNvPr>
          <p:cNvGrpSpPr>
            <a:grpSpLocks/>
          </p:cNvGrpSpPr>
          <p:nvPr/>
        </p:nvGrpSpPr>
        <p:grpSpPr bwMode="auto">
          <a:xfrm>
            <a:off x="965125" y="5807923"/>
            <a:ext cx="9482137" cy="1023938"/>
            <a:chOff x="1735664" y="5623367"/>
            <a:chExt cx="9482280" cy="1022840"/>
          </a:xfrm>
        </p:grpSpPr>
        <p:sp>
          <p:nvSpPr>
            <p:cNvPr id="123" name="Rettangolo 122">
              <a:extLst>
                <a:ext uri="{FF2B5EF4-FFF2-40B4-BE49-F238E27FC236}">
                  <a16:creationId xmlns:a16="http://schemas.microsoft.com/office/drawing/2014/main" id="{365C22A5-6B52-4A09-BB32-46D4600B0573}"/>
                </a:ext>
              </a:extLst>
            </p:cNvPr>
            <p:cNvSpPr/>
            <p:nvPr/>
          </p:nvSpPr>
          <p:spPr>
            <a:xfrm>
              <a:off x="1735664" y="5962728"/>
              <a:ext cx="9482280" cy="683479"/>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24" name="Freccia a destra con strisce 77">
              <a:extLst>
                <a:ext uri="{FF2B5EF4-FFF2-40B4-BE49-F238E27FC236}">
                  <a16:creationId xmlns:a16="http://schemas.microsoft.com/office/drawing/2014/main" id="{B8B9B9E1-F4FC-4043-99BE-22378DBB1F7A}"/>
                </a:ext>
              </a:extLst>
            </p:cNvPr>
            <p:cNvSpPr/>
            <p:nvPr/>
          </p:nvSpPr>
          <p:spPr>
            <a:xfrm rot="15356296">
              <a:off x="2195539" y="5823902"/>
              <a:ext cx="528071" cy="127002"/>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grpSp>
        <p:nvGrpSpPr>
          <p:cNvPr id="125" name="Gruppo 124">
            <a:extLst>
              <a:ext uri="{FF2B5EF4-FFF2-40B4-BE49-F238E27FC236}">
                <a16:creationId xmlns:a16="http://schemas.microsoft.com/office/drawing/2014/main" id="{996B4091-B65B-44F5-A45B-4E8DA3E7EE20}"/>
              </a:ext>
            </a:extLst>
          </p:cNvPr>
          <p:cNvGrpSpPr>
            <a:grpSpLocks/>
          </p:cNvGrpSpPr>
          <p:nvPr/>
        </p:nvGrpSpPr>
        <p:grpSpPr bwMode="auto">
          <a:xfrm>
            <a:off x="7429425" y="3664799"/>
            <a:ext cx="3546475" cy="1174750"/>
            <a:chOff x="7839604" y="3065279"/>
            <a:chExt cx="3545980" cy="1174386"/>
          </a:xfrm>
        </p:grpSpPr>
        <p:sp>
          <p:nvSpPr>
            <p:cNvPr id="126" name="CasellaDiTesto 125">
              <a:extLst>
                <a:ext uri="{FF2B5EF4-FFF2-40B4-BE49-F238E27FC236}">
                  <a16:creationId xmlns:a16="http://schemas.microsoft.com/office/drawing/2014/main" id="{12AD1736-1B57-46F3-BB28-E934DFC33DE1}"/>
                </a:ext>
              </a:extLst>
            </p:cNvPr>
            <p:cNvSpPr txBox="1"/>
            <p:nvPr/>
          </p:nvSpPr>
          <p:spPr>
            <a:xfrm>
              <a:off x="7839604" y="3065279"/>
              <a:ext cx="3545980" cy="584019"/>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600" dirty="0">
                  <a:latin typeface="Adobe Caslon Pro"/>
                </a:rPr>
                <a:t>mechanical nonlinearities</a:t>
              </a:r>
            </a:p>
            <a:p>
              <a:pPr eaLnBrk="1" fontAlgn="auto" hangingPunct="1">
                <a:spcBef>
                  <a:spcPts val="0"/>
                </a:spcBef>
                <a:spcAft>
                  <a:spcPts val="0"/>
                </a:spcAft>
                <a:defRPr/>
              </a:pPr>
              <a:endParaRPr lang="en-US" sz="1600" dirty="0">
                <a:latin typeface="Adobe Caslon Pro"/>
              </a:endParaRPr>
            </a:p>
          </p:txBody>
        </p:sp>
        <p:grpSp>
          <p:nvGrpSpPr>
            <p:cNvPr id="127" name="Gruppo 15">
              <a:extLst>
                <a:ext uri="{FF2B5EF4-FFF2-40B4-BE49-F238E27FC236}">
                  <a16:creationId xmlns:a16="http://schemas.microsoft.com/office/drawing/2014/main" id="{D7858CD1-7BD1-4775-B2C0-689DD3FD5201}"/>
                </a:ext>
              </a:extLst>
            </p:cNvPr>
            <p:cNvGrpSpPr>
              <a:grpSpLocks/>
            </p:cNvGrpSpPr>
            <p:nvPr/>
          </p:nvGrpSpPr>
          <p:grpSpPr bwMode="auto">
            <a:xfrm>
              <a:off x="8465938" y="3451752"/>
              <a:ext cx="2386872" cy="787913"/>
              <a:chOff x="8465938" y="3451752"/>
              <a:chExt cx="2386872" cy="787913"/>
            </a:xfrm>
          </p:grpSpPr>
          <p:pic>
            <p:nvPicPr>
              <p:cNvPr id="128" name="Immagine 12">
                <a:extLst>
                  <a:ext uri="{FF2B5EF4-FFF2-40B4-BE49-F238E27FC236}">
                    <a16:creationId xmlns:a16="http://schemas.microsoft.com/office/drawing/2014/main" id="{2A78101F-8FC6-428D-BDD5-28A9C629DE71}"/>
                  </a:ext>
                </a:extLst>
              </p:cNvPr>
              <p:cNvPicPr>
                <a:picLocks noChangeAspect="1"/>
              </p:cNvPicPr>
              <p:nvPr/>
            </p:nvPicPr>
            <p:blipFill>
              <a:blip r:embed="rId6">
                <a:extLst>
                  <a:ext uri="{28A0092B-C50C-407E-A947-70E740481C1C}">
                    <a14:useLocalDpi xmlns:a14="http://schemas.microsoft.com/office/drawing/2010/main" val="0"/>
                  </a:ext>
                </a:extLst>
              </a:blip>
              <a:srcRect t="-10445" r="72411" b="-2"/>
              <a:stretch>
                <a:fillRect/>
              </a:stretch>
            </p:blipFill>
            <p:spPr bwMode="auto">
              <a:xfrm>
                <a:off x="8465938" y="3451752"/>
                <a:ext cx="2334250" cy="34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Immagine 82">
                <a:extLst>
                  <a:ext uri="{FF2B5EF4-FFF2-40B4-BE49-F238E27FC236}">
                    <a16:creationId xmlns:a16="http://schemas.microsoft.com/office/drawing/2014/main" id="{5FA68AD8-14BC-4341-ABD1-EBF814D17548}"/>
                  </a:ext>
                </a:extLst>
              </p:cNvPr>
              <p:cNvPicPr>
                <a:picLocks noChangeAspect="1"/>
              </p:cNvPicPr>
              <p:nvPr/>
            </p:nvPicPr>
            <p:blipFill>
              <a:blip r:embed="rId7">
                <a:extLst>
                  <a:ext uri="{28A0092B-C50C-407E-A947-70E740481C1C}">
                    <a14:useLocalDpi xmlns:a14="http://schemas.microsoft.com/office/drawing/2010/main" val="0"/>
                  </a:ext>
                </a:extLst>
              </a:blip>
              <a:srcRect t="-323" r="68336" b="-2"/>
              <a:stretch>
                <a:fillRect/>
              </a:stretch>
            </p:blipFill>
            <p:spPr bwMode="auto">
              <a:xfrm>
                <a:off x="8532528" y="3731136"/>
                <a:ext cx="2320282" cy="29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Immagine 14">
                <a:extLst>
                  <a:ext uri="{FF2B5EF4-FFF2-40B4-BE49-F238E27FC236}">
                    <a16:creationId xmlns:a16="http://schemas.microsoft.com/office/drawing/2014/main" id="{B6F0BF52-7675-4ACD-B07C-7572F1A4DC41}"/>
                  </a:ext>
                </a:extLst>
              </p:cNvPr>
              <p:cNvPicPr>
                <a:picLocks noChangeAspect="1"/>
              </p:cNvPicPr>
              <p:nvPr/>
            </p:nvPicPr>
            <p:blipFill>
              <a:blip r:embed="rId8">
                <a:extLst>
                  <a:ext uri="{28A0092B-C50C-407E-A947-70E740481C1C}">
                    <a14:useLocalDpi xmlns:a14="http://schemas.microsoft.com/office/drawing/2010/main" val="0"/>
                  </a:ext>
                </a:extLst>
              </a:blip>
              <a:srcRect l="-2" t="8249" r="49585"/>
              <a:stretch>
                <a:fillRect/>
              </a:stretch>
            </p:blipFill>
            <p:spPr bwMode="auto">
              <a:xfrm>
                <a:off x="8472034" y="3981379"/>
                <a:ext cx="2244960" cy="25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31" name="Immagine 130">
            <a:extLst>
              <a:ext uri="{FF2B5EF4-FFF2-40B4-BE49-F238E27FC236}">
                <a16:creationId xmlns:a16="http://schemas.microsoft.com/office/drawing/2014/main" id="{C0792B01-EEFD-457A-B6EC-1F26A035FAF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06437" y="6284173"/>
            <a:ext cx="6629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2" name="Gruppo 131">
            <a:extLst>
              <a:ext uri="{FF2B5EF4-FFF2-40B4-BE49-F238E27FC236}">
                <a16:creationId xmlns:a16="http://schemas.microsoft.com/office/drawing/2014/main" id="{A1822FC5-7432-43A2-9A6C-8DFA4A8390C2}"/>
              </a:ext>
            </a:extLst>
          </p:cNvPr>
          <p:cNvGrpSpPr>
            <a:grpSpLocks/>
          </p:cNvGrpSpPr>
          <p:nvPr/>
        </p:nvGrpSpPr>
        <p:grpSpPr bwMode="auto">
          <a:xfrm>
            <a:off x="7469113" y="5007824"/>
            <a:ext cx="3546475" cy="736600"/>
            <a:chOff x="7879270" y="4407694"/>
            <a:chExt cx="3545980" cy="736665"/>
          </a:xfrm>
        </p:grpSpPr>
        <p:sp>
          <p:nvSpPr>
            <p:cNvPr id="133" name="CasellaDiTesto 132">
              <a:extLst>
                <a:ext uri="{FF2B5EF4-FFF2-40B4-BE49-F238E27FC236}">
                  <a16:creationId xmlns:a16="http://schemas.microsoft.com/office/drawing/2014/main" id="{D732D5CA-B3AC-4FA3-BF26-DEAA0D85238B}"/>
                </a:ext>
              </a:extLst>
            </p:cNvPr>
            <p:cNvSpPr txBox="1"/>
            <p:nvPr/>
          </p:nvSpPr>
          <p:spPr>
            <a:xfrm>
              <a:off x="7879270" y="4407694"/>
              <a:ext cx="3545980" cy="585839"/>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600" dirty="0">
                  <a:latin typeface="Adobe Caslon Pro"/>
                </a:rPr>
                <a:t>geometric nonlinearities</a:t>
              </a:r>
            </a:p>
            <a:p>
              <a:pPr eaLnBrk="1" fontAlgn="auto" hangingPunct="1">
                <a:spcBef>
                  <a:spcPts val="0"/>
                </a:spcBef>
                <a:spcAft>
                  <a:spcPts val="0"/>
                </a:spcAft>
                <a:defRPr/>
              </a:pPr>
              <a:endParaRPr lang="en-US" sz="1600" dirty="0">
                <a:latin typeface="Adobe Caslon Pro"/>
              </a:endParaRPr>
            </a:p>
          </p:txBody>
        </p:sp>
        <p:pic>
          <p:nvPicPr>
            <p:cNvPr id="134" name="Immagine 18">
              <a:extLst>
                <a:ext uri="{FF2B5EF4-FFF2-40B4-BE49-F238E27FC236}">
                  <a16:creationId xmlns:a16="http://schemas.microsoft.com/office/drawing/2014/main" id="{745EC513-76E5-490D-BF64-7E0F2407B44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452858" y="4849035"/>
              <a:ext cx="2595096" cy="29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5" name="Gruppo 134">
            <a:extLst>
              <a:ext uri="{FF2B5EF4-FFF2-40B4-BE49-F238E27FC236}">
                <a16:creationId xmlns:a16="http://schemas.microsoft.com/office/drawing/2014/main" id="{7E263167-7C25-4413-8211-4B7B3D53307E}"/>
              </a:ext>
            </a:extLst>
          </p:cNvPr>
          <p:cNvGrpSpPr>
            <a:grpSpLocks/>
          </p:cNvGrpSpPr>
          <p:nvPr/>
        </p:nvGrpSpPr>
        <p:grpSpPr bwMode="auto">
          <a:xfrm>
            <a:off x="733350" y="1993161"/>
            <a:ext cx="5673725" cy="4008437"/>
            <a:chOff x="1502892" y="1807871"/>
            <a:chExt cx="5674250" cy="4008998"/>
          </a:xfrm>
        </p:grpSpPr>
        <p:sp>
          <p:nvSpPr>
            <p:cNvPr id="136" name="Rettangolo 135">
              <a:extLst>
                <a:ext uri="{FF2B5EF4-FFF2-40B4-BE49-F238E27FC236}">
                  <a16:creationId xmlns:a16="http://schemas.microsoft.com/office/drawing/2014/main" id="{89E660E4-7A01-4462-8896-61E667B645D9}"/>
                </a:ext>
              </a:extLst>
            </p:cNvPr>
            <p:cNvSpPr/>
            <p:nvPr/>
          </p:nvSpPr>
          <p:spPr>
            <a:xfrm flipH="1" flipV="1">
              <a:off x="1839473" y="182851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37" name="Rettangolo 136">
              <a:extLst>
                <a:ext uri="{FF2B5EF4-FFF2-40B4-BE49-F238E27FC236}">
                  <a16:creationId xmlns:a16="http://schemas.microsoft.com/office/drawing/2014/main" id="{B78E29FD-CEBE-4F3D-BF2A-0912D259DDE7}"/>
                </a:ext>
              </a:extLst>
            </p:cNvPr>
            <p:cNvSpPr/>
            <p:nvPr/>
          </p:nvSpPr>
          <p:spPr>
            <a:xfrm flipH="1" flipV="1">
              <a:off x="2785711" y="1807871"/>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38" name="Rettangolo 137">
              <a:extLst>
                <a:ext uri="{FF2B5EF4-FFF2-40B4-BE49-F238E27FC236}">
                  <a16:creationId xmlns:a16="http://schemas.microsoft.com/office/drawing/2014/main" id="{4C9722E5-8AE4-4E54-BD02-DBBF2E036655}"/>
                </a:ext>
              </a:extLst>
            </p:cNvPr>
            <p:cNvSpPr/>
            <p:nvPr/>
          </p:nvSpPr>
          <p:spPr>
            <a:xfrm flipH="1" flipV="1">
              <a:off x="4060591" y="1828511"/>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39" name="Rettangolo 138">
              <a:extLst>
                <a:ext uri="{FF2B5EF4-FFF2-40B4-BE49-F238E27FC236}">
                  <a16:creationId xmlns:a16="http://schemas.microsoft.com/office/drawing/2014/main" id="{EF0962F2-E52C-487D-A029-C8C90912F2BC}"/>
                </a:ext>
              </a:extLst>
            </p:cNvPr>
            <p:cNvSpPr/>
            <p:nvPr/>
          </p:nvSpPr>
          <p:spPr>
            <a:xfrm flipH="1" flipV="1">
              <a:off x="5391039" y="1828511"/>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0" name="Rettangolo 139">
              <a:extLst>
                <a:ext uri="{FF2B5EF4-FFF2-40B4-BE49-F238E27FC236}">
                  <a16:creationId xmlns:a16="http://schemas.microsoft.com/office/drawing/2014/main" id="{23C653EF-788F-4488-8003-5BFAEA572ACB}"/>
                </a:ext>
              </a:extLst>
            </p:cNvPr>
            <p:cNvSpPr/>
            <p:nvPr/>
          </p:nvSpPr>
          <p:spPr>
            <a:xfrm flipH="1" flipV="1">
              <a:off x="6702435" y="182851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1" name="Rettangolo 140">
              <a:extLst>
                <a:ext uri="{FF2B5EF4-FFF2-40B4-BE49-F238E27FC236}">
                  <a16:creationId xmlns:a16="http://schemas.microsoft.com/office/drawing/2014/main" id="{3502E42F-20E5-4BBB-8242-81F39D984CAB}"/>
                </a:ext>
              </a:extLst>
            </p:cNvPr>
            <p:cNvSpPr/>
            <p:nvPr/>
          </p:nvSpPr>
          <p:spPr>
            <a:xfrm flipH="1" flipV="1">
              <a:off x="1839473" y="251917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2" name="Rettangolo 141">
              <a:extLst>
                <a:ext uri="{FF2B5EF4-FFF2-40B4-BE49-F238E27FC236}">
                  <a16:creationId xmlns:a16="http://schemas.microsoft.com/office/drawing/2014/main" id="{D14226EE-882E-460B-8ECF-AB90F708D39B}"/>
                </a:ext>
              </a:extLst>
            </p:cNvPr>
            <p:cNvSpPr/>
            <p:nvPr/>
          </p:nvSpPr>
          <p:spPr>
            <a:xfrm flipH="1" flipV="1">
              <a:off x="2785711" y="2498530"/>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3" name="Rettangolo 142">
              <a:extLst>
                <a:ext uri="{FF2B5EF4-FFF2-40B4-BE49-F238E27FC236}">
                  <a16:creationId xmlns:a16="http://schemas.microsoft.com/office/drawing/2014/main" id="{CA291405-4BE3-47F9-BB0C-30AB93844EBB}"/>
                </a:ext>
              </a:extLst>
            </p:cNvPr>
            <p:cNvSpPr/>
            <p:nvPr/>
          </p:nvSpPr>
          <p:spPr>
            <a:xfrm flipH="1" flipV="1">
              <a:off x="4060591" y="2519171"/>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4" name="Rettangolo 143">
              <a:extLst>
                <a:ext uri="{FF2B5EF4-FFF2-40B4-BE49-F238E27FC236}">
                  <a16:creationId xmlns:a16="http://schemas.microsoft.com/office/drawing/2014/main" id="{0EC99E2C-0951-4D9D-9319-2D0131FAF9FE}"/>
                </a:ext>
              </a:extLst>
            </p:cNvPr>
            <p:cNvSpPr/>
            <p:nvPr/>
          </p:nvSpPr>
          <p:spPr>
            <a:xfrm flipH="1" flipV="1">
              <a:off x="5391039" y="2519171"/>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5" name="Rettangolo 144">
              <a:extLst>
                <a:ext uri="{FF2B5EF4-FFF2-40B4-BE49-F238E27FC236}">
                  <a16:creationId xmlns:a16="http://schemas.microsoft.com/office/drawing/2014/main" id="{BC906541-1A82-496D-B53C-0E5CCA97833B}"/>
                </a:ext>
              </a:extLst>
            </p:cNvPr>
            <p:cNvSpPr/>
            <p:nvPr/>
          </p:nvSpPr>
          <p:spPr>
            <a:xfrm flipH="1" flipV="1">
              <a:off x="6702435" y="251917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6" name="Rettangolo 145">
              <a:extLst>
                <a:ext uri="{FF2B5EF4-FFF2-40B4-BE49-F238E27FC236}">
                  <a16:creationId xmlns:a16="http://schemas.microsoft.com/office/drawing/2014/main" id="{DFC870F6-F157-4B99-A481-B2D202E5EB77}"/>
                </a:ext>
              </a:extLst>
            </p:cNvPr>
            <p:cNvSpPr/>
            <p:nvPr/>
          </p:nvSpPr>
          <p:spPr>
            <a:xfrm flipH="1" flipV="1">
              <a:off x="1839473" y="323840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7" name="Rettangolo 146">
              <a:extLst>
                <a:ext uri="{FF2B5EF4-FFF2-40B4-BE49-F238E27FC236}">
                  <a16:creationId xmlns:a16="http://schemas.microsoft.com/office/drawing/2014/main" id="{66895BAD-DEB8-47D7-901C-E06627D5ADE4}"/>
                </a:ext>
              </a:extLst>
            </p:cNvPr>
            <p:cNvSpPr/>
            <p:nvPr/>
          </p:nvSpPr>
          <p:spPr>
            <a:xfrm flipH="1" flipV="1">
              <a:off x="2785711" y="321776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8" name="Rettangolo 147">
              <a:extLst>
                <a:ext uri="{FF2B5EF4-FFF2-40B4-BE49-F238E27FC236}">
                  <a16:creationId xmlns:a16="http://schemas.microsoft.com/office/drawing/2014/main" id="{CC598A8C-E44D-4C1B-9C61-2BC6050D3150}"/>
                </a:ext>
              </a:extLst>
            </p:cNvPr>
            <p:cNvSpPr/>
            <p:nvPr/>
          </p:nvSpPr>
          <p:spPr>
            <a:xfrm flipH="1" flipV="1">
              <a:off x="4060591" y="323840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9" name="Rettangolo 148">
              <a:extLst>
                <a:ext uri="{FF2B5EF4-FFF2-40B4-BE49-F238E27FC236}">
                  <a16:creationId xmlns:a16="http://schemas.microsoft.com/office/drawing/2014/main" id="{A8EE0B37-5995-4142-841D-A8FB84E608AA}"/>
                </a:ext>
              </a:extLst>
            </p:cNvPr>
            <p:cNvSpPr/>
            <p:nvPr/>
          </p:nvSpPr>
          <p:spPr>
            <a:xfrm flipH="1" flipV="1">
              <a:off x="5391039" y="3238408"/>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0" name="Rettangolo 149">
              <a:extLst>
                <a:ext uri="{FF2B5EF4-FFF2-40B4-BE49-F238E27FC236}">
                  <a16:creationId xmlns:a16="http://schemas.microsoft.com/office/drawing/2014/main" id="{AF4EAE7E-4FE8-4451-AF25-13F1127950E8}"/>
                </a:ext>
              </a:extLst>
            </p:cNvPr>
            <p:cNvSpPr/>
            <p:nvPr/>
          </p:nvSpPr>
          <p:spPr>
            <a:xfrm flipH="1" flipV="1">
              <a:off x="6702435" y="323840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1" name="Rettangolo 150">
              <a:extLst>
                <a:ext uri="{FF2B5EF4-FFF2-40B4-BE49-F238E27FC236}">
                  <a16:creationId xmlns:a16="http://schemas.microsoft.com/office/drawing/2014/main" id="{A8B1655F-7A83-4EE9-B096-A702A3204533}"/>
                </a:ext>
              </a:extLst>
            </p:cNvPr>
            <p:cNvSpPr/>
            <p:nvPr/>
          </p:nvSpPr>
          <p:spPr>
            <a:xfrm flipH="1" flipV="1">
              <a:off x="1839473" y="3981462"/>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2" name="Rettangolo 151">
              <a:extLst>
                <a:ext uri="{FF2B5EF4-FFF2-40B4-BE49-F238E27FC236}">
                  <a16:creationId xmlns:a16="http://schemas.microsoft.com/office/drawing/2014/main" id="{9D5F1CFE-7009-4F67-B954-C264E9A74DC6}"/>
                </a:ext>
              </a:extLst>
            </p:cNvPr>
            <p:cNvSpPr/>
            <p:nvPr/>
          </p:nvSpPr>
          <p:spPr>
            <a:xfrm flipH="1" flipV="1">
              <a:off x="2785711" y="3960822"/>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3" name="Rettangolo 152">
              <a:extLst>
                <a:ext uri="{FF2B5EF4-FFF2-40B4-BE49-F238E27FC236}">
                  <a16:creationId xmlns:a16="http://schemas.microsoft.com/office/drawing/2014/main" id="{F7860581-785A-4FF3-9691-AAA6925D149F}"/>
                </a:ext>
              </a:extLst>
            </p:cNvPr>
            <p:cNvSpPr/>
            <p:nvPr/>
          </p:nvSpPr>
          <p:spPr>
            <a:xfrm flipH="1" flipV="1">
              <a:off x="4060591" y="3981462"/>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4" name="Rettangolo 153">
              <a:extLst>
                <a:ext uri="{FF2B5EF4-FFF2-40B4-BE49-F238E27FC236}">
                  <a16:creationId xmlns:a16="http://schemas.microsoft.com/office/drawing/2014/main" id="{D636FEAC-562A-445C-B83B-3C1E3C09CBF4}"/>
                </a:ext>
              </a:extLst>
            </p:cNvPr>
            <p:cNvSpPr/>
            <p:nvPr/>
          </p:nvSpPr>
          <p:spPr>
            <a:xfrm flipH="1" flipV="1">
              <a:off x="5391039" y="3981462"/>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5" name="Rettangolo 154">
              <a:extLst>
                <a:ext uri="{FF2B5EF4-FFF2-40B4-BE49-F238E27FC236}">
                  <a16:creationId xmlns:a16="http://schemas.microsoft.com/office/drawing/2014/main" id="{9E8B54E2-5ED0-4A7A-88B8-D6F2D83A4F0A}"/>
                </a:ext>
              </a:extLst>
            </p:cNvPr>
            <p:cNvSpPr/>
            <p:nvPr/>
          </p:nvSpPr>
          <p:spPr>
            <a:xfrm flipH="1" flipV="1">
              <a:off x="6702435" y="3981462"/>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6" name="Rettangolo 155">
              <a:extLst>
                <a:ext uri="{FF2B5EF4-FFF2-40B4-BE49-F238E27FC236}">
                  <a16:creationId xmlns:a16="http://schemas.microsoft.com/office/drawing/2014/main" id="{52EBB72F-77D7-4DC4-903C-FE3D42E0BAC9}"/>
                </a:ext>
              </a:extLst>
            </p:cNvPr>
            <p:cNvSpPr/>
            <p:nvPr/>
          </p:nvSpPr>
          <p:spPr>
            <a:xfrm flipH="1" flipV="1">
              <a:off x="1839473" y="470228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7" name="Rettangolo 156">
              <a:extLst>
                <a:ext uri="{FF2B5EF4-FFF2-40B4-BE49-F238E27FC236}">
                  <a16:creationId xmlns:a16="http://schemas.microsoft.com/office/drawing/2014/main" id="{D3AC4A78-5C67-49DD-A9B1-D2F66BA9A84D}"/>
                </a:ext>
              </a:extLst>
            </p:cNvPr>
            <p:cNvSpPr/>
            <p:nvPr/>
          </p:nvSpPr>
          <p:spPr>
            <a:xfrm flipH="1" flipV="1">
              <a:off x="2785711" y="468164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8" name="Rettangolo 157">
              <a:extLst>
                <a:ext uri="{FF2B5EF4-FFF2-40B4-BE49-F238E27FC236}">
                  <a16:creationId xmlns:a16="http://schemas.microsoft.com/office/drawing/2014/main" id="{07826B04-A1A7-42AA-BC2D-98FA208F2B33}"/>
                </a:ext>
              </a:extLst>
            </p:cNvPr>
            <p:cNvSpPr/>
            <p:nvPr/>
          </p:nvSpPr>
          <p:spPr>
            <a:xfrm flipH="1" flipV="1">
              <a:off x="4060591" y="470228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9" name="Rettangolo 158">
              <a:extLst>
                <a:ext uri="{FF2B5EF4-FFF2-40B4-BE49-F238E27FC236}">
                  <a16:creationId xmlns:a16="http://schemas.microsoft.com/office/drawing/2014/main" id="{B18B6B2C-5BDC-4D57-9E9B-F8C44281BDF3}"/>
                </a:ext>
              </a:extLst>
            </p:cNvPr>
            <p:cNvSpPr/>
            <p:nvPr/>
          </p:nvSpPr>
          <p:spPr>
            <a:xfrm flipH="1" flipV="1">
              <a:off x="5391039" y="4702288"/>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0" name="Rettangolo 159">
              <a:extLst>
                <a:ext uri="{FF2B5EF4-FFF2-40B4-BE49-F238E27FC236}">
                  <a16:creationId xmlns:a16="http://schemas.microsoft.com/office/drawing/2014/main" id="{E24A926E-F198-488B-8FB0-677CFEB99FE9}"/>
                </a:ext>
              </a:extLst>
            </p:cNvPr>
            <p:cNvSpPr/>
            <p:nvPr/>
          </p:nvSpPr>
          <p:spPr>
            <a:xfrm flipH="1" flipV="1">
              <a:off x="6702435" y="470228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1" name="Rettangolo 160">
              <a:extLst>
                <a:ext uri="{FF2B5EF4-FFF2-40B4-BE49-F238E27FC236}">
                  <a16:creationId xmlns:a16="http://schemas.microsoft.com/office/drawing/2014/main" id="{E3B7798E-8CE7-4AB3-9502-60C5E10FFC43}"/>
                </a:ext>
              </a:extLst>
            </p:cNvPr>
            <p:cNvSpPr/>
            <p:nvPr/>
          </p:nvSpPr>
          <p:spPr>
            <a:xfrm rot="5400000" flipH="1" flipV="1">
              <a:off x="1601319"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2" name="Rettangolo 161">
              <a:extLst>
                <a:ext uri="{FF2B5EF4-FFF2-40B4-BE49-F238E27FC236}">
                  <a16:creationId xmlns:a16="http://schemas.microsoft.com/office/drawing/2014/main" id="{EB9BF2C2-9873-434D-A2DE-9187CD23AEE8}"/>
                </a:ext>
              </a:extLst>
            </p:cNvPr>
            <p:cNvSpPr/>
            <p:nvPr/>
          </p:nvSpPr>
          <p:spPr>
            <a:xfrm rot="5400000" flipH="1" flipV="1">
              <a:off x="2880962"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3" name="Rettangolo 162">
              <a:extLst>
                <a:ext uri="{FF2B5EF4-FFF2-40B4-BE49-F238E27FC236}">
                  <a16:creationId xmlns:a16="http://schemas.microsoft.com/office/drawing/2014/main" id="{528080E0-887A-4BB8-9B24-991CBE740490}"/>
                </a:ext>
              </a:extLst>
            </p:cNvPr>
            <p:cNvSpPr/>
            <p:nvPr/>
          </p:nvSpPr>
          <p:spPr>
            <a:xfrm rot="5400000" flipH="1" flipV="1">
              <a:off x="4159017"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4" name="Rettangolo 163">
              <a:extLst>
                <a:ext uri="{FF2B5EF4-FFF2-40B4-BE49-F238E27FC236}">
                  <a16:creationId xmlns:a16="http://schemas.microsoft.com/office/drawing/2014/main" id="{7C3F7FDE-5B5F-4564-A24A-ABD997919904}"/>
                </a:ext>
              </a:extLst>
            </p:cNvPr>
            <p:cNvSpPr/>
            <p:nvPr/>
          </p:nvSpPr>
          <p:spPr>
            <a:xfrm rot="5400000" flipH="1" flipV="1">
              <a:off x="5484703"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5" name="Rettangolo 164">
              <a:extLst>
                <a:ext uri="{FF2B5EF4-FFF2-40B4-BE49-F238E27FC236}">
                  <a16:creationId xmlns:a16="http://schemas.microsoft.com/office/drawing/2014/main" id="{0D9CF0BE-262A-48B0-90EC-A5707A642CDE}"/>
                </a:ext>
              </a:extLst>
            </p:cNvPr>
            <p:cNvSpPr/>
            <p:nvPr/>
          </p:nvSpPr>
          <p:spPr>
            <a:xfrm rot="5400000" flipH="1" flipV="1">
              <a:off x="6764346"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sp>
        <p:nvSpPr>
          <p:cNvPr id="166" name="CasellaDiTesto 165">
            <a:extLst>
              <a:ext uri="{FF2B5EF4-FFF2-40B4-BE49-F238E27FC236}">
                <a16:creationId xmlns:a16="http://schemas.microsoft.com/office/drawing/2014/main" id="{C5393B8C-B2DC-4E0F-8ADC-012940BB084B}"/>
              </a:ext>
            </a:extLst>
          </p:cNvPr>
          <p:cNvSpPr txBox="1">
            <a:spLocks noChangeArrowheads="1"/>
          </p:cNvSpPr>
          <p:nvPr/>
        </p:nvSpPr>
        <p:spPr bwMode="auto">
          <a:xfrm>
            <a:off x="852412" y="6223848"/>
            <a:ext cx="4965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400" i="1" dirty="0">
                <a:latin typeface="Adobe Caslon Pro"/>
              </a:rPr>
              <a:t>Model of the </a:t>
            </a:r>
            <a:r>
              <a:rPr lang="it-IT" altLang="it-IT" sz="1400" i="1" dirty="0" err="1">
                <a:latin typeface="Adobe Caslon Pro"/>
              </a:rPr>
              <a:t>structure</a:t>
            </a:r>
            <a:r>
              <a:rPr lang="it-IT" altLang="it-IT" sz="1400" i="1" dirty="0">
                <a:latin typeface="Adobe Caslon Pro"/>
              </a:rPr>
              <a:t> in </a:t>
            </a:r>
            <a:r>
              <a:rPr lang="it-IT" altLang="it-IT" sz="1400" i="1" dirty="0" err="1">
                <a:latin typeface="Adobe Caslon Pro"/>
              </a:rPr>
              <a:t>OpenSees</a:t>
            </a:r>
            <a:r>
              <a:rPr lang="it-IT" altLang="it-IT" sz="1400" i="1" dirty="0">
                <a:latin typeface="Adobe Caslon Pro"/>
              </a:rPr>
              <a:t>.</a:t>
            </a:r>
          </a:p>
        </p:txBody>
      </p:sp>
      <p:pic>
        <p:nvPicPr>
          <p:cNvPr id="167" name="Immagine 166">
            <a:extLst>
              <a:ext uri="{FF2B5EF4-FFF2-40B4-BE49-F238E27FC236}">
                <a16:creationId xmlns:a16="http://schemas.microsoft.com/office/drawing/2014/main" id="{FEFAF101-6D24-43FA-9127-A1903A825398}"/>
              </a:ext>
            </a:extLst>
          </p:cNvPr>
          <p:cNvPicPr>
            <a:picLocks noChangeAspect="1"/>
          </p:cNvPicPr>
          <p:nvPr/>
        </p:nvPicPr>
        <p:blipFill>
          <a:blip r:embed="rId10">
            <a:extLst>
              <a:ext uri="{28A0092B-C50C-407E-A947-70E740481C1C}">
                <a14:useLocalDpi xmlns:a14="http://schemas.microsoft.com/office/drawing/2010/main" val="0"/>
              </a:ext>
            </a:extLst>
          </a:blip>
          <a:srcRect l="2289" t="12215" r="2171"/>
          <a:stretch>
            <a:fillRect/>
          </a:stretch>
        </p:blipFill>
        <p:spPr bwMode="auto">
          <a:xfrm>
            <a:off x="6767438" y="4901461"/>
            <a:ext cx="46418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8" name="Tabella 6">
            <a:extLst>
              <a:ext uri="{FF2B5EF4-FFF2-40B4-BE49-F238E27FC236}">
                <a16:creationId xmlns:a16="http://schemas.microsoft.com/office/drawing/2014/main" id="{2230EF3C-6614-4B8F-BDF0-DF69B6BBF15B}"/>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
        <p:nvSpPr>
          <p:cNvPr id="2" name="Segnaposto numero diapositiva 1">
            <a:extLst>
              <a:ext uri="{FF2B5EF4-FFF2-40B4-BE49-F238E27FC236}">
                <a16:creationId xmlns:a16="http://schemas.microsoft.com/office/drawing/2014/main" id="{C73BE778-6F1B-4244-8AC3-BDC5FDF4D0DC}"/>
              </a:ext>
            </a:extLst>
          </p:cNvPr>
          <p:cNvSpPr>
            <a:spLocks noGrp="1"/>
          </p:cNvSpPr>
          <p:nvPr>
            <p:ph type="sldNum" sz="quarter" idx="13"/>
          </p:nvPr>
        </p:nvSpPr>
        <p:spPr/>
        <p:txBody>
          <a:bodyPr/>
          <a:lstStyle/>
          <a:p>
            <a:pPr>
              <a:defRPr/>
            </a:pPr>
            <a:fld id="{A631CAC9-17CC-4C26-87EE-1DC450F80871}" type="slidenum">
              <a:rPr lang="it-IT" smtClean="0"/>
              <a:pPr>
                <a:defRPr/>
              </a:pPr>
              <a:t>23</a:t>
            </a:fld>
            <a:endParaRPr lang="it-IT" dirty="0"/>
          </a:p>
        </p:txBody>
      </p:sp>
    </p:spTree>
    <p:extLst>
      <p:ext uri="{BB962C8B-B14F-4D97-AF65-F5344CB8AC3E}">
        <p14:creationId xmlns:p14="http://schemas.microsoft.com/office/powerpoint/2010/main" val="424010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21"/>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nodeType="afterEffect">
                                  <p:stCondLst>
                                    <p:cond delay="50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nodeType="withEffect">
                                  <p:stCondLst>
                                    <p:cond delay="50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par>
                                <p:cTn id="25" presetID="1" presetClass="exit" presetSubtype="0" fill="hold" nodeType="withEffect">
                                  <p:stCondLst>
                                    <p:cond delay="500"/>
                                  </p:stCondLst>
                                  <p:childTnLst>
                                    <p:set>
                                      <p:cBhvr>
                                        <p:cTn id="26" dur="1" fill="hold">
                                          <p:stCondLst>
                                            <p:cond delay="0"/>
                                          </p:stCondLst>
                                        </p:cTn>
                                        <p:tgtEl>
                                          <p:spTgt spid="9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1"/>
                                        </p:tgtEl>
                                        <p:attrNameLst>
                                          <p:attrName>style.visibility</p:attrName>
                                        </p:attrNameLst>
                                      </p:cBhvr>
                                      <p:to>
                                        <p:strVal val="hidden"/>
                                      </p:to>
                                    </p:set>
                                  </p:childTnLst>
                                </p:cTn>
                              </p:par>
                            </p:childTnLst>
                          </p:cTn>
                        </p:par>
                        <p:par>
                          <p:cTn id="29" fill="hold">
                            <p:stCondLst>
                              <p:cond delay="500"/>
                            </p:stCondLst>
                            <p:childTnLst>
                              <p:par>
                                <p:cTn id="30" presetID="1" presetClass="entr" presetSubtype="0" fill="hold" nodeType="afterEffect">
                                  <p:stCondLst>
                                    <p:cond delay="500"/>
                                  </p:stCondLst>
                                  <p:childTnLst>
                                    <p:set>
                                      <p:cBhvr>
                                        <p:cTn id="31" dur="1" fill="hold">
                                          <p:stCondLst>
                                            <p:cond delay="0"/>
                                          </p:stCondLst>
                                        </p:cTn>
                                        <p:tgtEl>
                                          <p:spTgt spid="131"/>
                                        </p:tgtEl>
                                        <p:attrNameLst>
                                          <p:attrName>style.visibility</p:attrName>
                                        </p:attrNameLst>
                                      </p:cBhvr>
                                      <p:to>
                                        <p:strVal val="visible"/>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1000"/>
                                        <p:tgtEl>
                                          <p:spTgt spid="167"/>
                                        </p:tgtEl>
                                      </p:cBhvr>
                                    </p:animEffect>
                                    <p:set>
                                      <p:cBhvr>
                                        <p:cTn id="40" dur="1" fill="hold">
                                          <p:stCondLst>
                                            <p:cond delay="999"/>
                                          </p:stCondLst>
                                        </p:cTn>
                                        <p:tgtEl>
                                          <p:spTgt spid="167"/>
                                        </p:tgtEl>
                                        <p:attrNameLst>
                                          <p:attrName>style.visibility</p:attrName>
                                        </p:attrNameLst>
                                      </p:cBhvr>
                                      <p:to>
                                        <p:strVal val="hidden"/>
                                      </p:to>
                                    </p:se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132"/>
                                        </p:tgtEl>
                                        <p:attrNameLst>
                                          <p:attrName>style.visibility</p:attrName>
                                        </p:attrNameLst>
                                      </p:cBhvr>
                                      <p:to>
                                        <p:strVal val="visible"/>
                                      </p:to>
                                    </p:set>
                                  </p:childTnLst>
                                </p:cTn>
                              </p:par>
                              <p:par>
                                <p:cTn id="44" presetID="1" presetClass="exit" presetSubtype="0" fill="hold" nodeType="withEffect">
                                  <p:stCondLst>
                                    <p:cond delay="0"/>
                                  </p:stCondLst>
                                  <p:childTnLst>
                                    <p:set>
                                      <p:cBhvr>
                                        <p:cTn id="45" dur="1" fill="hold">
                                          <p:stCondLst>
                                            <p:cond delay="0"/>
                                          </p:stCondLst>
                                        </p:cTn>
                                        <p:tgtEl>
                                          <p:spTgt spid="131"/>
                                        </p:tgtEl>
                                        <p:attrNameLst>
                                          <p:attrName>style.visibility</p:attrName>
                                        </p:attrNameLst>
                                      </p:cBhvr>
                                      <p:to>
                                        <p:strVal val="hidden"/>
                                      </p:to>
                                    </p:set>
                                  </p:childTnLst>
                                </p:cTn>
                              </p:par>
                              <p:par>
                                <p:cTn id="46" presetID="1" presetClass="exit" presetSubtype="0" fill="hold" nodeType="withEffect">
                                  <p:stCondLst>
                                    <p:cond delay="500"/>
                                  </p:stCondLst>
                                  <p:childTnLst>
                                    <p:set>
                                      <p:cBhvr>
                                        <p:cTn id="47" dur="1" fill="hold">
                                          <p:stCondLst>
                                            <p:cond delay="0"/>
                                          </p:stCondLst>
                                        </p:cTn>
                                        <p:tgtEl>
                                          <p:spTgt spid="122"/>
                                        </p:tgtEl>
                                        <p:attrNameLst>
                                          <p:attrName>style.visibility</p:attrName>
                                        </p:attrNameLst>
                                      </p:cBhvr>
                                      <p:to>
                                        <p:strVal val="hidden"/>
                                      </p:to>
                                    </p:set>
                                  </p:childTnLst>
                                </p:cTn>
                              </p:par>
                              <p:par>
                                <p:cTn id="48" presetID="1" presetClass="exit" presetSubtype="0" fill="hold" nodeType="withEffect">
                                  <p:stCondLst>
                                    <p:cond delay="500"/>
                                  </p:stCondLst>
                                  <p:childTnLst>
                                    <p:set>
                                      <p:cBhvr>
                                        <p:cTn id="49" dur="1" fill="hold">
                                          <p:stCondLst>
                                            <p:cond delay="0"/>
                                          </p:stCondLst>
                                        </p:cTn>
                                        <p:tgtEl>
                                          <p:spTgt spid="135"/>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30" name="Segnaposto numero diapositiva 4">
            <a:extLst>
              <a:ext uri="{FF2B5EF4-FFF2-40B4-BE49-F238E27FC236}">
                <a16:creationId xmlns:a16="http://schemas.microsoft.com/office/drawing/2014/main" id="{6B8446FF-4F21-4A80-9BDF-38124FA5AE43}"/>
              </a:ext>
            </a:extLst>
          </p:cNvPr>
          <p:cNvSpPr>
            <a:spLocks noGrp="1"/>
          </p:cNvSpPr>
          <p:nvPr>
            <p:ph type="sldNum" sz="quarter" idx="13"/>
          </p:nvPr>
        </p:nvSpPr>
        <p:spPr>
          <a:xfrm>
            <a:off x="11324986" y="6492875"/>
            <a:ext cx="867014" cy="365125"/>
          </a:xfrm>
        </p:spPr>
        <p:txBody>
          <a:bodyPr/>
          <a:lstStyle/>
          <a:p>
            <a:pPr>
              <a:defRPr/>
            </a:pPr>
            <a:fld id="{A631CAC9-17CC-4C26-87EE-1DC450F80871}" type="slidenum">
              <a:rPr lang="it-IT" smtClean="0">
                <a:latin typeface="Adobe Caslon Pro"/>
              </a:rPr>
              <a:pPr>
                <a:defRPr/>
              </a:pPr>
              <a:t>24</a:t>
            </a:fld>
            <a:endParaRPr lang="it-IT" dirty="0">
              <a:latin typeface="Adobe Caslon Pro"/>
            </a:endParaRPr>
          </a:p>
        </p:txBody>
      </p:sp>
      <p:sp>
        <p:nvSpPr>
          <p:cNvPr id="22" name="CasellaDiTesto 21">
            <a:extLst>
              <a:ext uri="{FF2B5EF4-FFF2-40B4-BE49-F238E27FC236}">
                <a16:creationId xmlns:a16="http://schemas.microsoft.com/office/drawing/2014/main" id="{5C5EC9C5-8C1A-4856-BE6A-9CC07D14D3BC}"/>
              </a:ext>
            </a:extLst>
          </p:cNvPr>
          <p:cNvSpPr txBox="1"/>
          <p:nvPr/>
        </p:nvSpPr>
        <p:spPr>
          <a:xfrm>
            <a:off x="4732885" y="1800859"/>
            <a:ext cx="5178425" cy="830262"/>
          </a:xfrm>
          <a:prstGeom prst="rect">
            <a:avLst/>
          </a:prstGeom>
          <a:noFill/>
        </p:spPr>
        <p:txBody>
          <a:bodyPr>
            <a:spAutoFit/>
          </a:bodyPr>
          <a:lstStyle/>
          <a:p>
            <a:pPr eaLnBrk="1" fontAlgn="auto" hangingPunct="1">
              <a:spcBef>
                <a:spcPts val="0"/>
              </a:spcBef>
              <a:spcAft>
                <a:spcPts val="0"/>
              </a:spcAft>
              <a:defRPr/>
            </a:pPr>
            <a:endParaRPr lang="it-IT" sz="9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a:latin typeface="Adobe Caslon Pro"/>
              </a:rPr>
              <a:t>to reduce </a:t>
            </a:r>
            <a:r>
              <a:rPr lang="it-IT" sz="1600" dirty="0" err="1">
                <a:latin typeface="Adobe Caslon Pro"/>
              </a:rPr>
              <a:t>computational</a:t>
            </a:r>
            <a:r>
              <a:rPr lang="it-IT" sz="1600" dirty="0">
                <a:latin typeface="Adobe Caslon Pro"/>
              </a:rPr>
              <a:t> </a:t>
            </a:r>
            <a:r>
              <a:rPr lang="it-IT" sz="1600" dirty="0" err="1">
                <a:latin typeface="Adobe Caslon Pro"/>
              </a:rPr>
              <a:t>burden</a:t>
            </a:r>
            <a:endParaRPr lang="it-IT" sz="16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endParaRPr lang="it-IT" sz="7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a:latin typeface="Adobe Caslon Pro"/>
              </a:rPr>
              <a:t>to reduce </a:t>
            </a:r>
            <a:r>
              <a:rPr lang="it-IT" sz="1600" dirty="0" err="1">
                <a:latin typeface="Adobe Caslon Pro"/>
              </a:rPr>
              <a:t>required</a:t>
            </a:r>
            <a:r>
              <a:rPr lang="it-IT" sz="1600" dirty="0">
                <a:latin typeface="Adobe Caslon Pro"/>
              </a:rPr>
              <a:t> </a:t>
            </a:r>
            <a:r>
              <a:rPr lang="it-IT" sz="1600" dirty="0" err="1">
                <a:latin typeface="Adobe Caslon Pro"/>
              </a:rPr>
              <a:t>simulation</a:t>
            </a:r>
            <a:r>
              <a:rPr lang="it-IT" sz="1600" dirty="0">
                <a:latin typeface="Adobe Caslon Pro"/>
              </a:rPr>
              <a:t> </a:t>
            </a:r>
            <a:r>
              <a:rPr lang="it-IT" sz="1600" dirty="0" err="1">
                <a:latin typeface="Adobe Caslon Pro"/>
              </a:rPr>
              <a:t>times</a:t>
            </a:r>
            <a:endParaRPr lang="it-IT" sz="1000" dirty="0">
              <a:latin typeface="Adobe Caslon Pro"/>
            </a:endParaRPr>
          </a:p>
        </p:txBody>
      </p:sp>
      <p:pic>
        <p:nvPicPr>
          <p:cNvPr id="34" name="Immagine 6">
            <a:extLst>
              <a:ext uri="{FF2B5EF4-FFF2-40B4-BE49-F238E27FC236}">
                <a16:creationId xmlns:a16="http://schemas.microsoft.com/office/drawing/2014/main" id="{9E5E02F1-F529-41E0-A7F1-E354303D64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103" y="2579586"/>
            <a:ext cx="73660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uppo 2">
            <a:extLst>
              <a:ext uri="{FF2B5EF4-FFF2-40B4-BE49-F238E27FC236}">
                <a16:creationId xmlns:a16="http://schemas.microsoft.com/office/drawing/2014/main" id="{87FA094D-9C54-470A-ADAD-97707913CF8A}"/>
              </a:ext>
            </a:extLst>
          </p:cNvPr>
          <p:cNvGrpSpPr>
            <a:grpSpLocks/>
          </p:cNvGrpSpPr>
          <p:nvPr/>
        </p:nvGrpSpPr>
        <p:grpSpPr bwMode="auto">
          <a:xfrm>
            <a:off x="1537991" y="6302273"/>
            <a:ext cx="9565322" cy="338554"/>
            <a:chOff x="2027114" y="1052292"/>
            <a:chExt cx="8440355" cy="252782"/>
          </a:xfrm>
        </p:grpSpPr>
        <p:sp>
          <p:nvSpPr>
            <p:cNvPr id="36" name="CasellaDiTesto 24">
              <a:extLst>
                <a:ext uri="{FF2B5EF4-FFF2-40B4-BE49-F238E27FC236}">
                  <a16:creationId xmlns:a16="http://schemas.microsoft.com/office/drawing/2014/main" id="{4E7EB025-6B1D-466C-9219-8CB72D67E090}"/>
                </a:ext>
              </a:extLst>
            </p:cNvPr>
            <p:cNvSpPr txBox="1">
              <a:spLocks noChangeArrowheads="1"/>
            </p:cNvSpPr>
            <p:nvPr/>
          </p:nvSpPr>
          <p:spPr bwMode="auto">
            <a:xfrm>
              <a:off x="2027114" y="1052292"/>
              <a:ext cx="3701784" cy="25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a:latin typeface="Adobe Caslon Pro"/>
                </a:rPr>
                <a:t>high fidelity model in </a:t>
              </a:r>
              <a:r>
                <a:rPr lang="it-IT" altLang="it-IT" sz="1600" i="1" dirty="0" err="1">
                  <a:latin typeface="Adobe Caslon Pro"/>
                </a:rPr>
                <a:t>OpenSees</a:t>
              </a:r>
              <a:r>
                <a:rPr lang="it-IT" altLang="it-IT" sz="1600" dirty="0">
                  <a:latin typeface="Adobe Caslon Pro"/>
                </a:rPr>
                <a:t> - </a:t>
              </a:r>
              <a:r>
                <a:rPr lang="it-IT" altLang="it-IT" sz="1600" i="1" dirty="0">
                  <a:latin typeface="Adobe Caslon Pro"/>
                </a:rPr>
                <a:t>OS</a:t>
              </a:r>
              <a:r>
                <a:rPr lang="it-IT" altLang="it-IT" sz="1600" dirty="0">
                  <a:latin typeface="Adobe Caslon Pro"/>
                </a:rPr>
                <a:t> </a:t>
              </a:r>
            </a:p>
          </p:txBody>
        </p:sp>
        <p:sp>
          <p:nvSpPr>
            <p:cNvPr id="37" name="Freccia a destra con strisce 39">
              <a:extLst>
                <a:ext uri="{FF2B5EF4-FFF2-40B4-BE49-F238E27FC236}">
                  <a16:creationId xmlns:a16="http://schemas.microsoft.com/office/drawing/2014/main" id="{F1B9D577-D5EA-4E41-BD08-FEC21080AFD1}"/>
                </a:ext>
              </a:extLst>
            </p:cNvPr>
            <p:cNvSpPr/>
            <p:nvPr/>
          </p:nvSpPr>
          <p:spPr>
            <a:xfrm>
              <a:off x="5983765" y="1102156"/>
              <a:ext cx="527054" cy="125482"/>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38" name="CasellaDiTesto 43">
              <a:extLst>
                <a:ext uri="{FF2B5EF4-FFF2-40B4-BE49-F238E27FC236}">
                  <a16:creationId xmlns:a16="http://schemas.microsoft.com/office/drawing/2014/main" id="{3E4B3B59-4A76-4EC2-8485-78D84849B45F}"/>
                </a:ext>
              </a:extLst>
            </p:cNvPr>
            <p:cNvSpPr txBox="1">
              <a:spLocks noChangeArrowheads="1"/>
            </p:cNvSpPr>
            <p:nvPr/>
          </p:nvSpPr>
          <p:spPr bwMode="auto">
            <a:xfrm>
              <a:off x="6765685" y="1052292"/>
              <a:ext cx="3701784" cy="25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err="1">
                  <a:latin typeface="Adobe Caslon Pro"/>
                </a:rPr>
                <a:t>simplified</a:t>
              </a:r>
              <a:r>
                <a:rPr lang="it-IT" altLang="it-IT" sz="1600" dirty="0">
                  <a:latin typeface="Adobe Caslon Pro"/>
                </a:rPr>
                <a:t> model MDOF in </a:t>
              </a:r>
              <a:r>
                <a:rPr lang="it-IT" altLang="it-IT" sz="1600" i="1" dirty="0">
                  <a:latin typeface="Adobe Caslon Pro"/>
                </a:rPr>
                <a:t>MATLAB</a:t>
              </a:r>
              <a:r>
                <a:rPr lang="it-IT" altLang="it-IT" sz="1600" baseline="30000" dirty="0">
                  <a:latin typeface="Adobe Caslon Pro"/>
                </a:rPr>
                <a:t> ®</a:t>
              </a:r>
              <a:r>
                <a:rPr lang="it-IT" altLang="it-IT" sz="1600" dirty="0">
                  <a:latin typeface="Adobe Caslon Pro"/>
                </a:rPr>
                <a:t> - </a:t>
              </a:r>
              <a:r>
                <a:rPr lang="it-IT" altLang="it-IT" sz="1600" i="1" dirty="0">
                  <a:latin typeface="Adobe Caslon Pro"/>
                </a:rPr>
                <a:t>ML </a:t>
              </a:r>
            </a:p>
          </p:txBody>
        </p:sp>
      </p:grpSp>
      <p:sp>
        <p:nvSpPr>
          <p:cNvPr id="39" name="CasellaDiTesto 47">
            <a:extLst>
              <a:ext uri="{FF2B5EF4-FFF2-40B4-BE49-F238E27FC236}">
                <a16:creationId xmlns:a16="http://schemas.microsoft.com/office/drawing/2014/main" id="{2CC1F17C-856D-42A9-8C86-9FF253E4E42B}"/>
              </a:ext>
            </a:extLst>
          </p:cNvPr>
          <p:cNvSpPr txBox="1">
            <a:spLocks noChangeArrowheads="1"/>
          </p:cNvSpPr>
          <p:nvPr/>
        </p:nvSpPr>
        <p:spPr bwMode="auto">
          <a:xfrm>
            <a:off x="1124497" y="1945480"/>
            <a:ext cx="2676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600" dirty="0">
                <a:latin typeface="Adobe Caslon Pro"/>
              </a:rPr>
              <a:t>High number of analysis</a:t>
            </a:r>
          </a:p>
          <a:p>
            <a:pPr eaLnBrk="1" hangingPunct="1">
              <a:lnSpc>
                <a:spcPct val="100000"/>
              </a:lnSpc>
              <a:spcBef>
                <a:spcPct val="0"/>
              </a:spcBef>
              <a:buFontTx/>
              <a:buNone/>
            </a:pPr>
            <a:r>
              <a:rPr lang="en-US" altLang="it-IT" sz="1600" dirty="0">
                <a:latin typeface="Adobe Caslon Pro"/>
              </a:rPr>
              <a:t>for seismic simulations</a:t>
            </a:r>
            <a:endParaRPr lang="it-IT" altLang="it-IT" sz="1000" dirty="0">
              <a:latin typeface="Adobe Caslon Pro"/>
            </a:endParaRPr>
          </a:p>
        </p:txBody>
      </p:sp>
      <p:sp>
        <p:nvSpPr>
          <p:cNvPr id="40" name="Freccia a destra con strisce 50">
            <a:extLst>
              <a:ext uri="{FF2B5EF4-FFF2-40B4-BE49-F238E27FC236}">
                <a16:creationId xmlns:a16="http://schemas.microsoft.com/office/drawing/2014/main" id="{70578605-DEC8-4A20-9DFB-DF997D2DFD94}"/>
              </a:ext>
            </a:extLst>
          </p:cNvPr>
          <p:cNvSpPr/>
          <p:nvPr/>
        </p:nvSpPr>
        <p:spPr>
          <a:xfrm>
            <a:off x="3801022" y="2175162"/>
            <a:ext cx="527050" cy="125413"/>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nvGrpSpPr>
          <p:cNvPr id="41" name="Gruppo 3">
            <a:extLst>
              <a:ext uri="{FF2B5EF4-FFF2-40B4-BE49-F238E27FC236}">
                <a16:creationId xmlns:a16="http://schemas.microsoft.com/office/drawing/2014/main" id="{F3803C6E-CB25-4427-8268-A89FDDCB27CB}"/>
              </a:ext>
            </a:extLst>
          </p:cNvPr>
          <p:cNvGrpSpPr>
            <a:grpSpLocks/>
          </p:cNvGrpSpPr>
          <p:nvPr/>
        </p:nvGrpSpPr>
        <p:grpSpPr bwMode="auto">
          <a:xfrm>
            <a:off x="8592503" y="2655786"/>
            <a:ext cx="2552700" cy="2428875"/>
            <a:chOff x="9103454" y="2254004"/>
            <a:chExt cx="2551691" cy="2428411"/>
          </a:xfrm>
        </p:grpSpPr>
        <p:sp>
          <p:nvSpPr>
            <p:cNvPr id="42" name="CasellaDiTesto 51">
              <a:extLst>
                <a:ext uri="{FF2B5EF4-FFF2-40B4-BE49-F238E27FC236}">
                  <a16:creationId xmlns:a16="http://schemas.microsoft.com/office/drawing/2014/main" id="{EBFB8B92-88F8-479B-8915-901AFFC050D7}"/>
                </a:ext>
              </a:extLst>
            </p:cNvPr>
            <p:cNvSpPr txBox="1">
              <a:spLocks noChangeArrowheads="1"/>
            </p:cNvSpPr>
            <p:nvPr/>
          </p:nvSpPr>
          <p:spPr bwMode="auto">
            <a:xfrm>
              <a:off x="9103454" y="2254004"/>
              <a:ext cx="25098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a:latin typeface="Adobe Caslon Pro"/>
                </a:rPr>
                <a:t>Calibration oriented to correspondence of:</a:t>
              </a:r>
              <a:endParaRPr lang="it-IT" altLang="it-IT" sz="1600" i="1">
                <a:latin typeface="Adobe Caslon Pro"/>
              </a:endParaRPr>
            </a:p>
          </p:txBody>
        </p:sp>
        <p:sp>
          <p:nvSpPr>
            <p:cNvPr id="43" name="CasellaDiTesto 42">
              <a:extLst>
                <a:ext uri="{FF2B5EF4-FFF2-40B4-BE49-F238E27FC236}">
                  <a16:creationId xmlns:a16="http://schemas.microsoft.com/office/drawing/2014/main" id="{7E428D07-B285-4CFE-8416-EE1CF1E528AE}"/>
                </a:ext>
              </a:extLst>
            </p:cNvPr>
            <p:cNvSpPr txBox="1"/>
            <p:nvPr/>
          </p:nvSpPr>
          <p:spPr>
            <a:xfrm>
              <a:off x="9136778" y="3036492"/>
              <a:ext cx="2518367" cy="1645923"/>
            </a:xfrm>
            <a:prstGeom prst="rect">
              <a:avLst/>
            </a:prstGeom>
            <a:noFill/>
          </p:spPr>
          <p:txBody>
            <a:bodyPr>
              <a:spAutoFit/>
            </a:bodyPr>
            <a:lstStyle/>
            <a:p>
              <a:pPr eaLnBrk="1" fontAlgn="auto" hangingPunct="1">
                <a:spcBef>
                  <a:spcPts val="0"/>
                </a:spcBef>
                <a:spcAft>
                  <a:spcPts val="0"/>
                </a:spcAft>
                <a:defRPr/>
              </a:pPr>
              <a:endParaRPr lang="it-IT" sz="9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err="1">
                  <a:latin typeface="Adobe Caslon Pro"/>
                </a:rPr>
                <a:t>main</a:t>
              </a:r>
              <a:r>
                <a:rPr lang="it-IT" sz="1600" dirty="0">
                  <a:latin typeface="Adobe Caslon Pro"/>
                </a:rPr>
                <a:t> </a:t>
              </a:r>
              <a:r>
                <a:rPr lang="it-IT" sz="1600" dirty="0" err="1">
                  <a:latin typeface="Adobe Caslon Pro"/>
                </a:rPr>
                <a:t>periods</a:t>
              </a:r>
              <a:endParaRPr lang="it-IT" sz="1600" dirty="0">
                <a:latin typeface="Adobe Caslon Pro"/>
              </a:endParaRPr>
            </a:p>
            <a:p>
              <a:pPr eaLnBrk="1" fontAlgn="auto" hangingPunct="1">
                <a:spcBef>
                  <a:spcPts val="0"/>
                </a:spcBef>
                <a:spcAft>
                  <a:spcPts val="0"/>
                </a:spcAft>
                <a:defRPr/>
              </a:pPr>
              <a:endParaRPr lang="it-IT" sz="1000" dirty="0">
                <a:latin typeface="Adobe Caslon Pro"/>
              </a:endParaRPr>
            </a:p>
            <a:p>
              <a:pPr eaLnBrk="1" fontAlgn="auto" hangingPunct="1">
                <a:spcBef>
                  <a:spcPts val="0"/>
                </a:spcBef>
                <a:spcAft>
                  <a:spcPts val="0"/>
                </a:spcAft>
                <a:defRPr/>
              </a:pPr>
              <a:endParaRPr lang="it-IT" sz="7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err="1">
                  <a:latin typeface="Adobe Caslon Pro"/>
                </a:rPr>
                <a:t>modes</a:t>
              </a:r>
              <a:r>
                <a:rPr lang="it-IT" sz="1600" dirty="0">
                  <a:latin typeface="Adobe Caslon Pro"/>
                </a:rPr>
                <a:t> of </a:t>
              </a:r>
              <a:r>
                <a:rPr lang="it-IT" sz="1600" dirty="0" err="1">
                  <a:latin typeface="Adobe Caslon Pro"/>
                </a:rPr>
                <a:t>vibrating</a:t>
              </a:r>
              <a:endParaRPr lang="it-IT" sz="16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endParaRPr lang="it-IT" sz="16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a:latin typeface="Adobe Caslon Pro"/>
                </a:rPr>
                <a:t>dissipative </a:t>
              </a:r>
              <a:r>
                <a:rPr lang="it-IT" sz="1600" dirty="0" err="1">
                  <a:latin typeface="Adobe Caslon Pro"/>
                </a:rPr>
                <a:t>behavior</a:t>
              </a:r>
              <a:endParaRPr lang="it-IT" sz="1600" dirty="0">
                <a:latin typeface="Adobe Caslon Pro"/>
              </a:endParaRPr>
            </a:p>
            <a:p>
              <a:pPr eaLnBrk="1" fontAlgn="auto" hangingPunct="1">
                <a:spcBef>
                  <a:spcPts val="0"/>
                </a:spcBef>
                <a:spcAft>
                  <a:spcPts val="0"/>
                </a:spcAft>
                <a:defRPr/>
              </a:pPr>
              <a:endParaRPr lang="it-IT" sz="1000" dirty="0">
                <a:latin typeface="Adobe Caslon Pro"/>
              </a:endParaRPr>
            </a:p>
          </p:txBody>
        </p:sp>
      </p:grpSp>
      <p:graphicFrame>
        <p:nvGraphicFramePr>
          <p:cNvPr id="45" name="Tabella 6">
            <a:extLst>
              <a:ext uri="{FF2B5EF4-FFF2-40B4-BE49-F238E27FC236}">
                <a16:creationId xmlns:a16="http://schemas.microsoft.com/office/drawing/2014/main" id="{C4576470-600B-45D7-8982-C3311574C91F}"/>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734644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20" name="CasellaDiTesto 52">
            <a:extLst>
              <a:ext uri="{FF2B5EF4-FFF2-40B4-BE49-F238E27FC236}">
                <a16:creationId xmlns:a16="http://schemas.microsoft.com/office/drawing/2014/main" id="{5F4CFA00-D3ED-4C47-A012-FD18B90CF146}"/>
              </a:ext>
            </a:extLst>
          </p:cNvPr>
          <p:cNvSpPr txBox="1">
            <a:spLocks noChangeArrowheads="1"/>
          </p:cNvSpPr>
          <p:nvPr/>
        </p:nvSpPr>
        <p:spPr bwMode="auto">
          <a:xfrm>
            <a:off x="1482228" y="6311579"/>
            <a:ext cx="42116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400" i="1" dirty="0">
                <a:latin typeface="Adobe Caslon Pro" pitchFamily="18" charset="0"/>
              </a:rPr>
              <a:t>Hysteretic model of </a:t>
            </a:r>
            <a:r>
              <a:rPr lang="en-US" altLang="it-IT" sz="1400" i="1" dirty="0" err="1">
                <a:latin typeface="Adobe Caslon Pro" pitchFamily="18" charset="0"/>
              </a:rPr>
              <a:t>Bouc</a:t>
            </a:r>
            <a:r>
              <a:rPr lang="en-US" altLang="it-IT" sz="1400" i="1" dirty="0">
                <a:latin typeface="Adobe Caslon Pro" pitchFamily="18" charset="0"/>
              </a:rPr>
              <a:t> Wen.</a:t>
            </a:r>
            <a:endParaRPr lang="it-IT" altLang="it-IT" sz="1400" i="1" dirty="0">
              <a:latin typeface="Adobe Caslon Pro" pitchFamily="18" charset="0"/>
            </a:endParaRPr>
          </a:p>
        </p:txBody>
      </p:sp>
      <p:sp>
        <p:nvSpPr>
          <p:cNvPr id="21" name="CasellaDiTesto 23">
            <a:extLst>
              <a:ext uri="{FF2B5EF4-FFF2-40B4-BE49-F238E27FC236}">
                <a16:creationId xmlns:a16="http://schemas.microsoft.com/office/drawing/2014/main" id="{10E4B8CB-228E-42AD-BA34-7659A6AD8AAC}"/>
              </a:ext>
            </a:extLst>
          </p:cNvPr>
          <p:cNvSpPr txBox="1">
            <a:spLocks noChangeArrowheads="1"/>
          </p:cNvSpPr>
          <p:nvPr/>
        </p:nvSpPr>
        <p:spPr bwMode="auto">
          <a:xfrm>
            <a:off x="6888450" y="6437746"/>
            <a:ext cx="5180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400" i="1">
                <a:latin typeface="Adobe Caslon Pro" pitchFamily="18" charset="0"/>
              </a:rPr>
              <a:t>Formulation of the problem and examples of hysteretic cycles.</a:t>
            </a:r>
            <a:endParaRPr lang="it-IT" altLang="it-IT" sz="1400" i="1">
              <a:latin typeface="Adobe Caslon Pro" pitchFamily="18" charset="0"/>
            </a:endParaRPr>
          </a:p>
        </p:txBody>
      </p:sp>
      <p:pic>
        <p:nvPicPr>
          <p:cNvPr id="23" name="Immagine 6">
            <a:extLst>
              <a:ext uri="{FF2B5EF4-FFF2-40B4-BE49-F238E27FC236}">
                <a16:creationId xmlns:a16="http://schemas.microsoft.com/office/drawing/2014/main" id="{CE0B7566-EB67-4239-B082-F4A814D3F75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09432" y="4471688"/>
            <a:ext cx="2709025" cy="15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3">
            <a:extLst>
              <a:ext uri="{FF2B5EF4-FFF2-40B4-BE49-F238E27FC236}">
                <a16:creationId xmlns:a16="http://schemas.microsoft.com/office/drawing/2014/main" id="{C55C987E-C892-47E5-8715-4739531CF2B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58104" y="1803084"/>
            <a:ext cx="3574782" cy="272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5">
            <a:extLst>
              <a:ext uri="{FF2B5EF4-FFF2-40B4-BE49-F238E27FC236}">
                <a16:creationId xmlns:a16="http://schemas.microsoft.com/office/drawing/2014/main" id="{F32F2852-2F46-4A16-B4F2-8E4C5257AD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67893" y="2558733"/>
            <a:ext cx="2628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Immagine 7">
            <a:extLst>
              <a:ext uri="{FF2B5EF4-FFF2-40B4-BE49-F238E27FC236}">
                <a16:creationId xmlns:a16="http://schemas.microsoft.com/office/drawing/2014/main" id="{FE69B2DB-3FD8-4040-A624-421A2BC77C9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81396" y="3115656"/>
            <a:ext cx="51657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8">
            <a:extLst>
              <a:ext uri="{FF2B5EF4-FFF2-40B4-BE49-F238E27FC236}">
                <a16:creationId xmlns:a16="http://schemas.microsoft.com/office/drawing/2014/main" id="{A5DF4952-90EE-4A13-BA63-BD52E8138B7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21024" y="3587663"/>
            <a:ext cx="34829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magine 9">
            <a:extLst>
              <a:ext uri="{FF2B5EF4-FFF2-40B4-BE49-F238E27FC236}">
                <a16:creationId xmlns:a16="http://schemas.microsoft.com/office/drawing/2014/main" id="{6845D35A-68BC-4244-82B8-074404EF60C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329650" y="4286683"/>
            <a:ext cx="5078413"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CasellaDiTesto 49">
            <a:extLst>
              <a:ext uri="{FF2B5EF4-FFF2-40B4-BE49-F238E27FC236}">
                <a16:creationId xmlns:a16="http://schemas.microsoft.com/office/drawing/2014/main" id="{0192EE9D-E825-4F67-9AD4-A6FDBC704160}"/>
              </a:ext>
            </a:extLst>
          </p:cNvPr>
          <p:cNvSpPr txBox="1">
            <a:spLocks noChangeArrowheads="1"/>
          </p:cNvSpPr>
          <p:nvPr/>
        </p:nvSpPr>
        <p:spPr bwMode="auto">
          <a:xfrm>
            <a:off x="7015431" y="1953895"/>
            <a:ext cx="4052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it-IT" sz="1500" b="1">
                <a:latin typeface="Adobe Caslon Pro" pitchFamily="18" charset="0"/>
              </a:rPr>
              <a:t>Hysteretic model of Bouc Wen</a:t>
            </a:r>
            <a:endParaRPr lang="it-IT" altLang="it-IT" sz="1500" b="1">
              <a:latin typeface="Adobe Caslon Pro" pitchFamily="18" charset="0"/>
              <a:sym typeface="Wingdings" panose="05000000000000000000" pitchFamily="2" charset="2"/>
            </a:endParaRPr>
          </a:p>
        </p:txBody>
      </p:sp>
      <p:sp>
        <p:nvSpPr>
          <p:cNvPr id="31" name="Rettangolo 30">
            <a:extLst>
              <a:ext uri="{FF2B5EF4-FFF2-40B4-BE49-F238E27FC236}">
                <a16:creationId xmlns:a16="http://schemas.microsoft.com/office/drawing/2014/main" id="{591E7349-7CF5-4E6C-9F04-B0EC9EA6B9FB}"/>
              </a:ext>
            </a:extLst>
          </p:cNvPr>
          <p:cNvSpPr/>
          <p:nvPr/>
        </p:nvSpPr>
        <p:spPr>
          <a:xfrm>
            <a:off x="6266131" y="1803083"/>
            <a:ext cx="5592762" cy="631825"/>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p>
        </p:txBody>
      </p:sp>
      <p:graphicFrame>
        <p:nvGraphicFramePr>
          <p:cNvPr id="32" name="Tabella 6">
            <a:extLst>
              <a:ext uri="{FF2B5EF4-FFF2-40B4-BE49-F238E27FC236}">
                <a16:creationId xmlns:a16="http://schemas.microsoft.com/office/drawing/2014/main" id="{7A73A4DF-3887-49F3-A2A1-1D608172C11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
        <p:nvSpPr>
          <p:cNvPr id="2" name="Segnaposto numero diapositiva 1">
            <a:extLst>
              <a:ext uri="{FF2B5EF4-FFF2-40B4-BE49-F238E27FC236}">
                <a16:creationId xmlns:a16="http://schemas.microsoft.com/office/drawing/2014/main" id="{764E9269-0FDD-4D65-8D43-B9C057B53033}"/>
              </a:ext>
            </a:extLst>
          </p:cNvPr>
          <p:cNvSpPr>
            <a:spLocks noGrp="1"/>
          </p:cNvSpPr>
          <p:nvPr>
            <p:ph type="sldNum" sz="quarter" idx="13"/>
          </p:nvPr>
        </p:nvSpPr>
        <p:spPr/>
        <p:txBody>
          <a:bodyPr/>
          <a:lstStyle/>
          <a:p>
            <a:pPr>
              <a:defRPr/>
            </a:pPr>
            <a:fld id="{A631CAC9-17CC-4C26-87EE-1DC450F80871}" type="slidenum">
              <a:rPr lang="it-IT" smtClean="0"/>
              <a:pPr>
                <a:defRPr/>
              </a:pPr>
              <a:t>25</a:t>
            </a:fld>
            <a:endParaRPr lang="it-IT" dirty="0"/>
          </a:p>
        </p:txBody>
      </p:sp>
    </p:spTree>
    <p:extLst>
      <p:ext uri="{BB962C8B-B14F-4D97-AF65-F5344CB8AC3E}">
        <p14:creationId xmlns:p14="http://schemas.microsoft.com/office/powerpoint/2010/main" val="90309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8.33333E-7 2.22222E-6 L -0.00143 0.1625 " pathEditMode="relative" rAng="0" ptsTypes="AA">
                                      <p:cBhvr>
                                        <p:cTn id="11" dur="2000" fill="hold"/>
                                        <p:tgtEl>
                                          <p:spTgt spid="31"/>
                                        </p:tgtEl>
                                        <p:attrNameLst>
                                          <p:attrName>ppt_x</p:attrName>
                                          <p:attrName>ppt_y</p:attrName>
                                        </p:attrNameLst>
                                      </p:cBhvr>
                                      <p:rCtr x="-78"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Immagine 10">
            <a:extLst>
              <a:ext uri="{FF2B5EF4-FFF2-40B4-BE49-F238E27FC236}">
                <a16:creationId xmlns:a16="http://schemas.microsoft.com/office/drawing/2014/main" id="{13ED0B13-3B08-4B23-BA34-9AE704600077}"/>
              </a:ext>
            </a:extLst>
          </p:cNvPr>
          <p:cNvPicPr>
            <a:picLocks noChangeAspect="1"/>
          </p:cNvPicPr>
          <p:nvPr/>
        </p:nvPicPr>
        <p:blipFill rotWithShape="1">
          <a:blip r:embed="rId3">
            <a:extLst>
              <a:ext uri="{28A0092B-C50C-407E-A947-70E740481C1C}">
                <a14:useLocalDpi xmlns:a14="http://schemas.microsoft.com/office/drawing/2010/main" val="0"/>
              </a:ext>
            </a:extLst>
          </a:blip>
          <a:srcRect t="64633" r="16850" b="4516"/>
          <a:stretch/>
        </p:blipFill>
        <p:spPr bwMode="auto">
          <a:xfrm>
            <a:off x="6998601" y="4890812"/>
            <a:ext cx="4713730" cy="195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egnaposto testo 1"/>
          <p:cNvSpPr>
            <a:spLocks noGrp="1"/>
          </p:cNvSpPr>
          <p:nvPr>
            <p:ph type="body" sz="quarter" idx="11"/>
          </p:nvPr>
        </p:nvSpPr>
        <p:spPr/>
        <p:txBody>
          <a:bodyPr/>
          <a:lstStyle/>
          <a:p>
            <a:r>
              <a:rPr lang="it-IT" dirty="0">
                <a:latin typeface="Adobe Caslon Pro"/>
              </a:rPr>
              <a:t>Step 2: input and </a:t>
            </a:r>
            <a:r>
              <a:rPr lang="it-IT" i="1" dirty="0">
                <a:latin typeface="Adobe Caslon Pro"/>
              </a:rPr>
              <a:t>IM</a:t>
            </a:r>
            <a:r>
              <a:rPr lang="it-IT" dirty="0">
                <a:latin typeface="Adobe Caslon Pro"/>
              </a:rPr>
              <a:t> </a:t>
            </a:r>
            <a:r>
              <a:rPr lang="it-IT" dirty="0" err="1">
                <a:latin typeface="Adobe Caslon Pro"/>
              </a:rPr>
              <a:t>selection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26</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aphicFrame>
        <p:nvGraphicFramePr>
          <p:cNvPr id="37" name="Tabella 6">
            <a:extLst>
              <a:ext uri="{FF2B5EF4-FFF2-40B4-BE49-F238E27FC236}">
                <a16:creationId xmlns:a16="http://schemas.microsoft.com/office/drawing/2014/main" id="{EC6B71E0-5A24-46AE-9382-5FF37994CA2E}"/>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21" name="Immagine 10">
            <a:extLst>
              <a:ext uri="{FF2B5EF4-FFF2-40B4-BE49-F238E27FC236}">
                <a16:creationId xmlns:a16="http://schemas.microsoft.com/office/drawing/2014/main" id="{4473924C-ADC5-4E89-9717-AC97ADE357E1}"/>
              </a:ext>
            </a:extLst>
          </p:cNvPr>
          <p:cNvPicPr>
            <a:picLocks noChangeAspect="1"/>
          </p:cNvPicPr>
          <p:nvPr/>
        </p:nvPicPr>
        <p:blipFill rotWithShape="1">
          <a:blip r:embed="rId3">
            <a:extLst>
              <a:ext uri="{28A0092B-C50C-407E-A947-70E740481C1C}">
                <a14:useLocalDpi xmlns:a14="http://schemas.microsoft.com/office/drawing/2010/main" val="0"/>
              </a:ext>
            </a:extLst>
          </a:blip>
          <a:srcRect t="35973" r="16850" b="35567"/>
          <a:stretch/>
        </p:blipFill>
        <p:spPr bwMode="auto">
          <a:xfrm>
            <a:off x="6998602" y="3541516"/>
            <a:ext cx="4713730" cy="180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sellaDiTesto 45">
            <a:extLst>
              <a:ext uri="{FF2B5EF4-FFF2-40B4-BE49-F238E27FC236}">
                <a16:creationId xmlns:a16="http://schemas.microsoft.com/office/drawing/2014/main" id="{152B3B26-2B2B-4234-B394-FA5E5BAF84E6}"/>
              </a:ext>
            </a:extLst>
          </p:cNvPr>
          <p:cNvSpPr txBox="1">
            <a:spLocks noChangeArrowheads="1"/>
          </p:cNvSpPr>
          <p:nvPr/>
        </p:nvSpPr>
        <p:spPr bwMode="auto">
          <a:xfrm>
            <a:off x="223724" y="3772927"/>
            <a:ext cx="1866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err="1">
                <a:latin typeface="Adobe Caslon Pro" pitchFamily="18" charset="0"/>
                <a:sym typeface="Wingdings" panose="05000000000000000000" pitchFamily="2" charset="2"/>
              </a:rPr>
              <a:t>main</a:t>
            </a:r>
            <a:r>
              <a:rPr lang="it-IT" altLang="it-IT" sz="1600" dirty="0">
                <a:latin typeface="Adobe Caslon Pro" pitchFamily="18" charset="0"/>
                <a:sym typeface="Wingdings" panose="05000000000000000000" pitchFamily="2" charset="2"/>
              </a:rPr>
              <a:t> features</a:t>
            </a:r>
          </a:p>
        </p:txBody>
      </p:sp>
      <p:sp>
        <p:nvSpPr>
          <p:cNvPr id="24" name="CasellaDiTesto 48">
            <a:extLst>
              <a:ext uri="{FF2B5EF4-FFF2-40B4-BE49-F238E27FC236}">
                <a16:creationId xmlns:a16="http://schemas.microsoft.com/office/drawing/2014/main" id="{F9DA88BA-569C-4802-AC9A-597145F5E1D4}"/>
              </a:ext>
            </a:extLst>
          </p:cNvPr>
          <p:cNvSpPr txBox="1">
            <a:spLocks noChangeArrowheads="1"/>
          </p:cNvSpPr>
          <p:nvPr/>
        </p:nvSpPr>
        <p:spPr bwMode="auto">
          <a:xfrm>
            <a:off x="925399" y="2660883"/>
            <a:ext cx="3006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a:latin typeface="Adobe Caslon Pro" pitchFamily="18" charset="0"/>
              </a:rPr>
              <a:t>Dataset NGA-WEST 2</a:t>
            </a:r>
            <a:endParaRPr lang="it-IT" altLang="it-IT" sz="1600" i="1" u="sng">
              <a:latin typeface="Adobe Caslon Pro" pitchFamily="18" charset="0"/>
              <a:sym typeface="Wingdings" panose="05000000000000000000" pitchFamily="2" charset="2"/>
            </a:endParaRPr>
          </a:p>
        </p:txBody>
      </p:sp>
      <p:sp>
        <p:nvSpPr>
          <p:cNvPr id="25" name="CasellaDiTesto 53">
            <a:extLst>
              <a:ext uri="{FF2B5EF4-FFF2-40B4-BE49-F238E27FC236}">
                <a16:creationId xmlns:a16="http://schemas.microsoft.com/office/drawing/2014/main" id="{64586D49-37F7-46A5-BD84-3739C3A35850}"/>
              </a:ext>
            </a:extLst>
          </p:cNvPr>
          <p:cNvSpPr txBox="1">
            <a:spLocks noChangeArrowheads="1"/>
          </p:cNvSpPr>
          <p:nvPr/>
        </p:nvSpPr>
        <p:spPr bwMode="auto">
          <a:xfrm>
            <a:off x="2166824" y="3399865"/>
            <a:ext cx="23304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err="1">
                <a:latin typeface="Adobe Caslon Pro" pitchFamily="18" charset="0"/>
                <a:sym typeface="Wingdings" panose="05000000000000000000" pitchFamily="2" charset="2"/>
              </a:rPr>
              <a:t>crustal</a:t>
            </a:r>
            <a:r>
              <a:rPr lang="it-IT" altLang="it-IT" sz="1600" dirty="0">
                <a:latin typeface="Adobe Caslon Pro" pitchFamily="18" charset="0"/>
                <a:sym typeface="Wingdings" panose="05000000000000000000" pitchFamily="2" charset="2"/>
              </a:rPr>
              <a:t> </a:t>
            </a:r>
            <a:r>
              <a:rPr lang="it-IT" altLang="it-IT" sz="1600" dirty="0" err="1">
                <a:latin typeface="Adobe Caslon Pro" pitchFamily="18" charset="0"/>
                <a:sym typeface="Wingdings" panose="05000000000000000000" pitchFamily="2" charset="2"/>
              </a:rPr>
              <a:t>earthquakes</a:t>
            </a:r>
            <a:endParaRPr lang="it-IT" altLang="it-IT" sz="1600" dirty="0">
              <a:latin typeface="Adobe Caslon Pro" pitchFamily="18" charset="0"/>
              <a:sym typeface="Wingdings" panose="05000000000000000000" pitchFamily="2" charset="2"/>
            </a:endParaRPr>
          </a:p>
          <a:p>
            <a:pPr eaLnBrk="1" hangingPunct="1">
              <a:lnSpc>
                <a:spcPct val="100000"/>
              </a:lnSpc>
              <a:spcBef>
                <a:spcPct val="0"/>
              </a:spcBef>
              <a:buFontTx/>
              <a:buNone/>
            </a:pPr>
            <a:r>
              <a:rPr lang="it-IT" altLang="it-IT" sz="1600" dirty="0" err="1">
                <a:latin typeface="Adobe Caslon Pro" pitchFamily="18" charset="0"/>
                <a:sym typeface="Wingdings" panose="05000000000000000000" pitchFamily="2" charset="2"/>
              </a:rPr>
              <a:t>M</a:t>
            </a:r>
            <a:r>
              <a:rPr lang="it-IT" altLang="it-IT" sz="1600" baseline="-25000" dirty="0" err="1">
                <a:latin typeface="Adobe Caslon Pro" pitchFamily="18" charset="0"/>
                <a:sym typeface="Wingdings" panose="05000000000000000000" pitchFamily="2" charset="2"/>
              </a:rPr>
              <a:t>w</a:t>
            </a:r>
            <a:r>
              <a:rPr lang="it-IT" altLang="it-IT" sz="1600" dirty="0">
                <a:latin typeface="Adobe Caslon Pro" pitchFamily="18" charset="0"/>
                <a:sym typeface="Wingdings" panose="05000000000000000000" pitchFamily="2" charset="2"/>
              </a:rPr>
              <a:t> &gt; 6</a:t>
            </a:r>
          </a:p>
          <a:p>
            <a:pPr eaLnBrk="1" hangingPunct="1">
              <a:lnSpc>
                <a:spcPct val="100000"/>
              </a:lnSpc>
              <a:spcBef>
                <a:spcPct val="0"/>
              </a:spcBef>
              <a:buFontTx/>
              <a:buNone/>
            </a:pPr>
            <a:r>
              <a:rPr lang="it-IT" altLang="it-IT" sz="1600" dirty="0" err="1">
                <a:latin typeface="Adobe Caslon Pro" pitchFamily="18" charset="0"/>
                <a:sym typeface="Wingdings" panose="05000000000000000000" pitchFamily="2" charset="2"/>
              </a:rPr>
              <a:t>R</a:t>
            </a:r>
            <a:r>
              <a:rPr lang="it-IT" altLang="it-IT" sz="1600" baseline="-25000" dirty="0" err="1">
                <a:latin typeface="Adobe Caslon Pro" pitchFamily="18" charset="0"/>
                <a:sym typeface="Wingdings" panose="05000000000000000000" pitchFamily="2" charset="2"/>
              </a:rPr>
              <a:t>rup</a:t>
            </a:r>
            <a:r>
              <a:rPr lang="it-IT" altLang="it-IT" sz="1600" dirty="0">
                <a:latin typeface="Adobe Caslon Pro" pitchFamily="18" charset="0"/>
                <a:sym typeface="Wingdings" panose="05000000000000000000" pitchFamily="2" charset="2"/>
              </a:rPr>
              <a:t> &gt; 10 km</a:t>
            </a:r>
          </a:p>
          <a:p>
            <a:pPr eaLnBrk="1" hangingPunct="1">
              <a:lnSpc>
                <a:spcPct val="100000"/>
              </a:lnSpc>
              <a:spcBef>
                <a:spcPct val="0"/>
              </a:spcBef>
              <a:buFontTx/>
              <a:buNone/>
            </a:pPr>
            <a:r>
              <a:rPr lang="it-IT" altLang="it-IT" sz="1600" dirty="0">
                <a:latin typeface="Adobe Caslon Pro" pitchFamily="18" charset="0"/>
                <a:sym typeface="Wingdings" panose="05000000000000000000" pitchFamily="2" charset="2"/>
              </a:rPr>
              <a:t>V</a:t>
            </a:r>
            <a:r>
              <a:rPr lang="it-IT" altLang="it-IT" sz="1600" baseline="-25000" dirty="0">
                <a:latin typeface="Adobe Caslon Pro" pitchFamily="18" charset="0"/>
                <a:sym typeface="Wingdings" panose="05000000000000000000" pitchFamily="2" charset="2"/>
              </a:rPr>
              <a:t>s30</a:t>
            </a:r>
            <a:r>
              <a:rPr lang="it-IT" altLang="it-IT" sz="1600" dirty="0">
                <a:latin typeface="Adobe Caslon Pro" pitchFamily="18" charset="0"/>
                <a:sym typeface="Wingdings" panose="05000000000000000000" pitchFamily="2" charset="2"/>
              </a:rPr>
              <a:t> &gt; 600 m/s</a:t>
            </a:r>
          </a:p>
        </p:txBody>
      </p:sp>
      <p:grpSp>
        <p:nvGrpSpPr>
          <p:cNvPr id="26" name="Gruppo 54">
            <a:extLst>
              <a:ext uri="{FF2B5EF4-FFF2-40B4-BE49-F238E27FC236}">
                <a16:creationId xmlns:a16="http://schemas.microsoft.com/office/drawing/2014/main" id="{00144922-DEDF-4DA6-8BC0-1D5366F1A42A}"/>
              </a:ext>
            </a:extLst>
          </p:cNvPr>
          <p:cNvGrpSpPr>
            <a:grpSpLocks/>
          </p:cNvGrpSpPr>
          <p:nvPr/>
        </p:nvGrpSpPr>
        <p:grpSpPr bwMode="auto">
          <a:xfrm>
            <a:off x="1725499" y="3518927"/>
            <a:ext cx="258762" cy="887413"/>
            <a:chOff x="3788558" y="1776667"/>
            <a:chExt cx="289490" cy="651149"/>
          </a:xfrm>
        </p:grpSpPr>
        <p:cxnSp>
          <p:nvCxnSpPr>
            <p:cNvPr id="32" name="Connettore 1 57">
              <a:extLst>
                <a:ext uri="{FF2B5EF4-FFF2-40B4-BE49-F238E27FC236}">
                  <a16:creationId xmlns:a16="http://schemas.microsoft.com/office/drawing/2014/main" id="{E7EEC697-7772-4A6B-A522-B16E3A95D76F}"/>
                </a:ext>
              </a:extLst>
            </p:cNvPr>
            <p:cNvCxnSpPr/>
            <p:nvPr/>
          </p:nvCxnSpPr>
          <p:spPr>
            <a:xfrm>
              <a:off x="3976816" y="1776667"/>
              <a:ext cx="0" cy="651149"/>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33" name="Connettore 1 58">
              <a:extLst>
                <a:ext uri="{FF2B5EF4-FFF2-40B4-BE49-F238E27FC236}">
                  <a16:creationId xmlns:a16="http://schemas.microsoft.com/office/drawing/2014/main" id="{0086F60E-6CEC-4DDF-9D17-5680A49E1B65}"/>
                </a:ext>
              </a:extLst>
            </p:cNvPr>
            <p:cNvCxnSpPr/>
            <p:nvPr/>
          </p:nvCxnSpPr>
          <p:spPr>
            <a:xfrm>
              <a:off x="3788558" y="2085351"/>
              <a:ext cx="191810"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34" name="Connettore 1 68">
              <a:extLst>
                <a:ext uri="{FF2B5EF4-FFF2-40B4-BE49-F238E27FC236}">
                  <a16:creationId xmlns:a16="http://schemas.microsoft.com/office/drawing/2014/main" id="{8435D15E-B5FB-4AB6-B982-AA58FB51A8D5}"/>
                </a:ext>
              </a:extLst>
            </p:cNvPr>
            <p:cNvCxnSpPr/>
            <p:nvPr/>
          </p:nvCxnSpPr>
          <p:spPr>
            <a:xfrm>
              <a:off x="3971487" y="2420827"/>
              <a:ext cx="106561"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38" name="Connettore 1 69">
              <a:extLst>
                <a:ext uri="{FF2B5EF4-FFF2-40B4-BE49-F238E27FC236}">
                  <a16:creationId xmlns:a16="http://schemas.microsoft.com/office/drawing/2014/main" id="{D29AED66-F817-4229-9E65-27D88B3CF95C}"/>
                </a:ext>
              </a:extLst>
            </p:cNvPr>
            <p:cNvCxnSpPr/>
            <p:nvPr/>
          </p:nvCxnSpPr>
          <p:spPr>
            <a:xfrm>
              <a:off x="3971487" y="1784821"/>
              <a:ext cx="106561"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grpSp>
      <p:sp>
        <p:nvSpPr>
          <p:cNvPr id="39" name="Freccia a destra con strisce 55">
            <a:extLst>
              <a:ext uri="{FF2B5EF4-FFF2-40B4-BE49-F238E27FC236}">
                <a16:creationId xmlns:a16="http://schemas.microsoft.com/office/drawing/2014/main" id="{01051DF5-C62C-44BB-8E44-1B6CB2BC42A5}"/>
              </a:ext>
            </a:extLst>
          </p:cNvPr>
          <p:cNvSpPr/>
          <p:nvPr/>
        </p:nvSpPr>
        <p:spPr>
          <a:xfrm>
            <a:off x="3339986" y="2721208"/>
            <a:ext cx="528638" cy="125412"/>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p>
        </p:txBody>
      </p:sp>
      <p:sp>
        <p:nvSpPr>
          <p:cNvPr id="40" name="CasellaDiTesto 56">
            <a:extLst>
              <a:ext uri="{FF2B5EF4-FFF2-40B4-BE49-F238E27FC236}">
                <a16:creationId xmlns:a16="http://schemas.microsoft.com/office/drawing/2014/main" id="{57326C3A-A819-4CB7-852D-68A34C97408E}"/>
              </a:ext>
            </a:extLst>
          </p:cNvPr>
          <p:cNvSpPr txBox="1">
            <a:spLocks noChangeArrowheads="1"/>
          </p:cNvSpPr>
          <p:nvPr/>
        </p:nvSpPr>
        <p:spPr bwMode="auto">
          <a:xfrm>
            <a:off x="3727336" y="2660883"/>
            <a:ext cx="2768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it-IT" altLang="it-IT" sz="1600" i="1">
                <a:latin typeface="Adobe Caslon Pro" pitchFamily="18" charset="0"/>
                <a:sym typeface="Wingdings" panose="05000000000000000000" pitchFamily="2" charset="2"/>
              </a:rPr>
              <a:t>206 ground motions</a:t>
            </a:r>
          </a:p>
        </p:txBody>
      </p:sp>
      <p:sp>
        <p:nvSpPr>
          <p:cNvPr id="41" name="CasellaDiTesto 70">
            <a:extLst>
              <a:ext uri="{FF2B5EF4-FFF2-40B4-BE49-F238E27FC236}">
                <a16:creationId xmlns:a16="http://schemas.microsoft.com/office/drawing/2014/main" id="{26DDC158-A050-436C-9461-B5F5183DEAB6}"/>
              </a:ext>
            </a:extLst>
          </p:cNvPr>
          <p:cNvSpPr txBox="1">
            <a:spLocks noChangeArrowheads="1"/>
          </p:cNvSpPr>
          <p:nvPr/>
        </p:nvSpPr>
        <p:spPr bwMode="auto">
          <a:xfrm>
            <a:off x="4323710" y="3645927"/>
            <a:ext cx="1474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a:latin typeface="Adobe Caslon Pro" pitchFamily="18" charset="0"/>
                <a:sym typeface="Wingdings" panose="05000000000000000000" pitchFamily="2" charset="2"/>
              </a:rPr>
              <a:t>fault </a:t>
            </a:r>
            <a:r>
              <a:rPr lang="it-IT" altLang="it-IT" sz="1600" dirty="0" err="1">
                <a:latin typeface="Adobe Caslon Pro" pitchFamily="18" charset="0"/>
                <a:sym typeface="Wingdings" panose="05000000000000000000" pitchFamily="2" charset="2"/>
              </a:rPr>
              <a:t>mechanism</a:t>
            </a:r>
            <a:endParaRPr lang="it-IT" altLang="it-IT" sz="1600" dirty="0">
              <a:latin typeface="Adobe Caslon Pro" pitchFamily="18" charset="0"/>
              <a:sym typeface="Wingdings" panose="05000000000000000000" pitchFamily="2" charset="2"/>
            </a:endParaRPr>
          </a:p>
        </p:txBody>
      </p:sp>
      <p:sp>
        <p:nvSpPr>
          <p:cNvPr id="42" name="CasellaDiTesto 71">
            <a:extLst>
              <a:ext uri="{FF2B5EF4-FFF2-40B4-BE49-F238E27FC236}">
                <a16:creationId xmlns:a16="http://schemas.microsoft.com/office/drawing/2014/main" id="{17162A86-6361-4BB5-A464-6FB7DA6ACEEA}"/>
              </a:ext>
            </a:extLst>
          </p:cNvPr>
          <p:cNvSpPr txBox="1">
            <a:spLocks noChangeArrowheads="1"/>
          </p:cNvSpPr>
          <p:nvPr/>
        </p:nvSpPr>
        <p:spPr bwMode="auto">
          <a:xfrm>
            <a:off x="5851946" y="3570286"/>
            <a:ext cx="279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i="1">
                <a:latin typeface="Adobe Caslon Pro" pitchFamily="18" charset="0"/>
                <a:sym typeface="Wingdings" panose="05000000000000000000" pitchFamily="2" charset="2"/>
              </a:rPr>
              <a:t>reverse</a:t>
            </a:r>
            <a:r>
              <a:rPr lang="it-IT" altLang="it-IT" sz="1600">
                <a:latin typeface="Adobe Caslon Pro" pitchFamily="18" charset="0"/>
                <a:sym typeface="Wingdings" panose="05000000000000000000" pitchFamily="2" charset="2"/>
              </a:rPr>
              <a:t> </a:t>
            </a:r>
            <a:r>
              <a:rPr lang="it-IT" altLang="it-IT" sz="1600" i="1">
                <a:latin typeface="Adobe Caslon Pro" pitchFamily="18" charset="0"/>
                <a:sym typeface="Wingdings" panose="05000000000000000000" pitchFamily="2" charset="2"/>
              </a:rPr>
              <a:t>REV</a:t>
            </a:r>
          </a:p>
          <a:p>
            <a:pPr eaLnBrk="1" hangingPunct="1">
              <a:lnSpc>
                <a:spcPct val="100000"/>
              </a:lnSpc>
              <a:spcBef>
                <a:spcPct val="0"/>
              </a:spcBef>
              <a:buFontTx/>
              <a:buNone/>
            </a:pPr>
            <a:endParaRPr lang="it-IT" altLang="it-IT" sz="1200">
              <a:latin typeface="Adobe Caslon Pro" pitchFamily="18" charset="0"/>
              <a:sym typeface="Wingdings" panose="05000000000000000000" pitchFamily="2" charset="2"/>
            </a:endParaRPr>
          </a:p>
          <a:p>
            <a:pPr eaLnBrk="1" hangingPunct="1">
              <a:lnSpc>
                <a:spcPct val="100000"/>
              </a:lnSpc>
              <a:spcBef>
                <a:spcPct val="0"/>
              </a:spcBef>
              <a:buFontTx/>
              <a:buNone/>
            </a:pPr>
            <a:r>
              <a:rPr lang="it-IT" altLang="it-IT" sz="1600" i="1">
                <a:latin typeface="Adobe Caslon Pro" pitchFamily="18" charset="0"/>
                <a:sym typeface="Wingdings" panose="05000000000000000000" pitchFamily="2" charset="2"/>
              </a:rPr>
              <a:t>strike slip SS</a:t>
            </a:r>
          </a:p>
        </p:txBody>
      </p:sp>
      <p:grpSp>
        <p:nvGrpSpPr>
          <p:cNvPr id="43" name="Gruppo 40">
            <a:extLst>
              <a:ext uri="{FF2B5EF4-FFF2-40B4-BE49-F238E27FC236}">
                <a16:creationId xmlns:a16="http://schemas.microsoft.com/office/drawing/2014/main" id="{8F17FBCA-FF72-437E-9325-23B04419F091}"/>
              </a:ext>
            </a:extLst>
          </p:cNvPr>
          <p:cNvGrpSpPr>
            <a:grpSpLocks/>
          </p:cNvGrpSpPr>
          <p:nvPr/>
        </p:nvGrpSpPr>
        <p:grpSpPr bwMode="auto">
          <a:xfrm>
            <a:off x="5461421" y="3555999"/>
            <a:ext cx="258762" cy="885825"/>
            <a:chOff x="3788558" y="1776667"/>
            <a:chExt cx="289490" cy="651149"/>
          </a:xfrm>
        </p:grpSpPr>
        <p:cxnSp>
          <p:nvCxnSpPr>
            <p:cNvPr id="44" name="Connettore 1 41">
              <a:extLst>
                <a:ext uri="{FF2B5EF4-FFF2-40B4-BE49-F238E27FC236}">
                  <a16:creationId xmlns:a16="http://schemas.microsoft.com/office/drawing/2014/main" id="{DD0E8F76-C63D-4FE5-B082-F76B807FD43C}"/>
                </a:ext>
              </a:extLst>
            </p:cNvPr>
            <p:cNvCxnSpPr/>
            <p:nvPr/>
          </p:nvCxnSpPr>
          <p:spPr>
            <a:xfrm>
              <a:off x="3976816" y="1776667"/>
              <a:ext cx="0" cy="651149"/>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45" name="Connettore 1 44">
              <a:extLst>
                <a:ext uri="{FF2B5EF4-FFF2-40B4-BE49-F238E27FC236}">
                  <a16:creationId xmlns:a16="http://schemas.microsoft.com/office/drawing/2014/main" id="{AEACFB97-CC40-42DE-AEFB-CFAC9AC14FC8}"/>
                </a:ext>
              </a:extLst>
            </p:cNvPr>
            <p:cNvCxnSpPr/>
            <p:nvPr/>
          </p:nvCxnSpPr>
          <p:spPr>
            <a:xfrm>
              <a:off x="3788558" y="2084737"/>
              <a:ext cx="191810"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46" name="Connettore 1 47">
              <a:extLst>
                <a:ext uri="{FF2B5EF4-FFF2-40B4-BE49-F238E27FC236}">
                  <a16:creationId xmlns:a16="http://schemas.microsoft.com/office/drawing/2014/main" id="{CF6D7F12-003A-476C-ACEA-C822BD3B88D3}"/>
                </a:ext>
              </a:extLst>
            </p:cNvPr>
            <p:cNvCxnSpPr/>
            <p:nvPr/>
          </p:nvCxnSpPr>
          <p:spPr>
            <a:xfrm>
              <a:off x="3971487" y="2420814"/>
              <a:ext cx="106561"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47" name="Connettore 1 49">
              <a:extLst>
                <a:ext uri="{FF2B5EF4-FFF2-40B4-BE49-F238E27FC236}">
                  <a16:creationId xmlns:a16="http://schemas.microsoft.com/office/drawing/2014/main" id="{5D131674-0AEC-4E94-9A47-44FDDEC89A7F}"/>
                </a:ext>
              </a:extLst>
            </p:cNvPr>
            <p:cNvCxnSpPr/>
            <p:nvPr/>
          </p:nvCxnSpPr>
          <p:spPr>
            <a:xfrm>
              <a:off x="3971487" y="1784835"/>
              <a:ext cx="106561"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48" name="Gruppo 47">
            <a:extLst>
              <a:ext uri="{FF2B5EF4-FFF2-40B4-BE49-F238E27FC236}">
                <a16:creationId xmlns:a16="http://schemas.microsoft.com/office/drawing/2014/main" id="{3CDD594F-2EE3-4338-B3A2-4CC9A00C5FC9}"/>
              </a:ext>
            </a:extLst>
          </p:cNvPr>
          <p:cNvGrpSpPr>
            <a:grpSpLocks/>
          </p:cNvGrpSpPr>
          <p:nvPr/>
        </p:nvGrpSpPr>
        <p:grpSpPr bwMode="auto">
          <a:xfrm>
            <a:off x="1921191" y="4593783"/>
            <a:ext cx="4697412" cy="1398588"/>
            <a:chOff x="1814302" y="4350145"/>
            <a:chExt cx="4698086" cy="1398666"/>
          </a:xfrm>
        </p:grpSpPr>
        <p:pic>
          <p:nvPicPr>
            <p:cNvPr id="49" name="Immagine 1">
              <a:extLst>
                <a:ext uri="{FF2B5EF4-FFF2-40B4-BE49-F238E27FC236}">
                  <a16:creationId xmlns:a16="http://schemas.microsoft.com/office/drawing/2014/main" id="{0DE63EC3-307A-40AF-9357-E1BE7FB7AA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87132" y="4350145"/>
              <a:ext cx="2325256" cy="13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2">
              <a:extLst>
                <a:ext uri="{FF2B5EF4-FFF2-40B4-BE49-F238E27FC236}">
                  <a16:creationId xmlns:a16="http://schemas.microsoft.com/office/drawing/2014/main" id="{823D0576-9613-4646-9482-3AABC2CAD4B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14302" y="4430967"/>
              <a:ext cx="2216106" cy="13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uppo 50">
            <a:extLst>
              <a:ext uri="{FF2B5EF4-FFF2-40B4-BE49-F238E27FC236}">
                <a16:creationId xmlns:a16="http://schemas.microsoft.com/office/drawing/2014/main" id="{7F2A243C-3884-4842-8DC0-F4D2FD374C39}"/>
              </a:ext>
            </a:extLst>
          </p:cNvPr>
          <p:cNvGrpSpPr>
            <a:grpSpLocks/>
          </p:cNvGrpSpPr>
          <p:nvPr/>
        </p:nvGrpSpPr>
        <p:grpSpPr bwMode="auto">
          <a:xfrm>
            <a:off x="985518" y="4660340"/>
            <a:ext cx="6039110" cy="1592083"/>
            <a:chOff x="1582743" y="4429511"/>
            <a:chExt cx="7132205" cy="1591266"/>
          </a:xfrm>
        </p:grpSpPr>
        <p:sp>
          <p:nvSpPr>
            <p:cNvPr id="52" name="CasellaDiTesto 46">
              <a:extLst>
                <a:ext uri="{FF2B5EF4-FFF2-40B4-BE49-F238E27FC236}">
                  <a16:creationId xmlns:a16="http://schemas.microsoft.com/office/drawing/2014/main" id="{0DE75087-16A4-4931-BF67-532CE5FA5730}"/>
                </a:ext>
              </a:extLst>
            </p:cNvPr>
            <p:cNvSpPr txBox="1">
              <a:spLocks noChangeArrowheads="1"/>
            </p:cNvSpPr>
            <p:nvPr/>
          </p:nvSpPr>
          <p:spPr bwMode="auto">
            <a:xfrm>
              <a:off x="1871487" y="4966642"/>
              <a:ext cx="2389836" cy="102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ts val="2500"/>
                </a:lnSpc>
                <a:spcBef>
                  <a:spcPct val="0"/>
                </a:spcBef>
              </a:pPr>
              <a:r>
                <a:rPr lang="it-IT" altLang="it-IT" sz="1600" dirty="0">
                  <a:latin typeface="Adobe Caslon Pro" pitchFamily="18" charset="0"/>
                </a:rPr>
                <a:t>PGA [</a:t>
              </a:r>
              <a:r>
                <a:rPr lang="it-IT" altLang="it-IT" sz="1600" i="1" dirty="0">
                  <a:latin typeface="Adobe Caslon Pro" pitchFamily="18" charset="0"/>
                </a:rPr>
                <a:t>g</a:t>
              </a:r>
              <a:r>
                <a:rPr lang="it-IT" altLang="it-IT" sz="1600" dirty="0">
                  <a:latin typeface="Adobe Caslon Pro" pitchFamily="18" charset="0"/>
                </a:rPr>
                <a:t>]</a:t>
              </a:r>
            </a:p>
            <a:p>
              <a:pPr eaLnBrk="1" hangingPunct="1">
                <a:lnSpc>
                  <a:spcPts val="2500"/>
                </a:lnSpc>
                <a:spcBef>
                  <a:spcPct val="0"/>
                </a:spcBef>
              </a:pPr>
              <a:r>
                <a:rPr lang="it-IT" altLang="it-IT" sz="1600" dirty="0">
                  <a:latin typeface="Adobe Caslon Pro" pitchFamily="18" charset="0"/>
                  <a:sym typeface="Wingdings" panose="05000000000000000000" pitchFamily="2" charset="2"/>
                </a:rPr>
                <a:t>PGV [</a:t>
              </a:r>
              <a:r>
                <a:rPr lang="it-IT" altLang="it-IT" sz="1600" i="1" dirty="0">
                  <a:latin typeface="Adobe Caslon Pro" pitchFamily="18" charset="0"/>
                  <a:sym typeface="Wingdings" panose="05000000000000000000" pitchFamily="2" charset="2"/>
                </a:rPr>
                <a:t>cm/s</a:t>
              </a:r>
              <a:r>
                <a:rPr lang="it-IT" altLang="it-IT" sz="1600" dirty="0">
                  <a:latin typeface="Adobe Caslon Pro" pitchFamily="18" charset="0"/>
                  <a:sym typeface="Wingdings" panose="05000000000000000000" pitchFamily="2" charset="2"/>
                </a:rPr>
                <a:t>]</a:t>
              </a:r>
            </a:p>
            <a:p>
              <a:pPr eaLnBrk="1" hangingPunct="1">
                <a:lnSpc>
                  <a:spcPts val="2500"/>
                </a:lnSpc>
                <a:spcBef>
                  <a:spcPct val="0"/>
                </a:spcBef>
              </a:pPr>
              <a:r>
                <a:rPr lang="it-IT" altLang="it-IT" sz="1600" dirty="0">
                  <a:latin typeface="Adobe Caslon Pro" pitchFamily="18" charset="0"/>
                  <a:sym typeface="Wingdings" panose="05000000000000000000" pitchFamily="2" charset="2"/>
                </a:rPr>
                <a:t>PGD [</a:t>
              </a:r>
              <a:r>
                <a:rPr lang="it-IT" altLang="it-IT" sz="1600" i="1" dirty="0">
                  <a:latin typeface="Adobe Caslon Pro" pitchFamily="18" charset="0"/>
                  <a:sym typeface="Wingdings" panose="05000000000000000000" pitchFamily="2" charset="2"/>
                </a:rPr>
                <a:t>cm</a:t>
              </a:r>
              <a:r>
                <a:rPr lang="it-IT" altLang="it-IT" sz="1600" dirty="0">
                  <a:latin typeface="Adobe Caslon Pro" pitchFamily="18" charset="0"/>
                  <a:sym typeface="Wingdings" panose="05000000000000000000" pitchFamily="2" charset="2"/>
                </a:rPr>
                <a:t>]</a:t>
              </a:r>
            </a:p>
          </p:txBody>
        </p:sp>
        <p:sp>
          <p:nvSpPr>
            <p:cNvPr id="53" name="CasellaDiTesto 50">
              <a:extLst>
                <a:ext uri="{FF2B5EF4-FFF2-40B4-BE49-F238E27FC236}">
                  <a16:creationId xmlns:a16="http://schemas.microsoft.com/office/drawing/2014/main" id="{8E9B02C6-08FA-4884-B966-171F88621136}"/>
                </a:ext>
              </a:extLst>
            </p:cNvPr>
            <p:cNvSpPr txBox="1">
              <a:spLocks noChangeArrowheads="1"/>
            </p:cNvSpPr>
            <p:nvPr/>
          </p:nvSpPr>
          <p:spPr bwMode="auto">
            <a:xfrm>
              <a:off x="1582743" y="4429511"/>
              <a:ext cx="27679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i="1" dirty="0" err="1">
                  <a:latin typeface="Adobe Caslon Pro" pitchFamily="18" charset="0"/>
                  <a:sym typeface="Wingdings" panose="05000000000000000000" pitchFamily="2" charset="2"/>
                </a:rPr>
                <a:t>IMs</a:t>
              </a:r>
              <a:r>
                <a:rPr lang="it-IT" altLang="it-IT" sz="1600" dirty="0">
                  <a:latin typeface="Adobe Caslon Pro" pitchFamily="18" charset="0"/>
                  <a:sym typeface="Wingdings" panose="05000000000000000000" pitchFamily="2" charset="2"/>
                </a:rPr>
                <a:t> </a:t>
              </a:r>
              <a:r>
                <a:rPr lang="it-IT" altLang="it-IT" sz="1600" dirty="0" err="1">
                  <a:latin typeface="Adobe Caslon Pro" pitchFamily="18" charset="0"/>
                  <a:sym typeface="Wingdings" panose="05000000000000000000" pitchFamily="2" charset="2"/>
                </a:rPr>
                <a:t>investigated</a:t>
              </a:r>
              <a:endParaRPr lang="it-IT" altLang="it-IT" sz="1600" dirty="0">
                <a:latin typeface="Adobe Caslon Pro" pitchFamily="18" charset="0"/>
                <a:sym typeface="Wingdings" panose="05000000000000000000" pitchFamily="2" charset="2"/>
              </a:endParaRPr>
            </a:p>
          </p:txBody>
        </p:sp>
        <p:sp>
          <p:nvSpPr>
            <p:cNvPr id="54" name="CasellaDiTesto 59">
              <a:extLst>
                <a:ext uri="{FF2B5EF4-FFF2-40B4-BE49-F238E27FC236}">
                  <a16:creationId xmlns:a16="http://schemas.microsoft.com/office/drawing/2014/main" id="{DB725CEC-51BD-498A-94AE-092CC0F69C47}"/>
                </a:ext>
              </a:extLst>
            </p:cNvPr>
            <p:cNvSpPr txBox="1">
              <a:spLocks noChangeArrowheads="1"/>
            </p:cNvSpPr>
            <p:nvPr/>
          </p:nvSpPr>
          <p:spPr bwMode="auto">
            <a:xfrm>
              <a:off x="3896338" y="4966642"/>
              <a:ext cx="2389835"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ts val="2500"/>
                </a:lnSpc>
                <a:spcBef>
                  <a:spcPct val="0"/>
                </a:spcBef>
              </a:pPr>
              <a:r>
                <a:rPr lang="it-IT" altLang="it-IT" sz="1600" dirty="0">
                  <a:latin typeface="Adobe Caslon Pro" pitchFamily="18" charset="0"/>
                  <a:sym typeface="Wingdings" panose="05000000000000000000" pitchFamily="2" charset="2"/>
                </a:rPr>
                <a:t>Sa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g rad</a:t>
              </a:r>
              <a:r>
                <a:rPr lang="it-IT" altLang="it-IT" sz="1600" i="1" baseline="30000" dirty="0">
                  <a:latin typeface="Adobe Caslon Pro" pitchFamily="18" charset="0"/>
                  <a:sym typeface="Wingdings" panose="05000000000000000000" pitchFamily="2" charset="2"/>
                </a:rPr>
                <a:t>2</a:t>
              </a:r>
              <a:r>
                <a:rPr lang="it-IT" altLang="it-IT" sz="1600" dirty="0">
                  <a:latin typeface="Adobe Caslon Pro" pitchFamily="18" charset="0"/>
                  <a:sym typeface="Wingdings" panose="05000000000000000000" pitchFamily="2" charset="2"/>
                </a:rPr>
                <a:t>] </a:t>
              </a:r>
            </a:p>
            <a:p>
              <a:pPr eaLnBrk="1" hangingPunct="1">
                <a:lnSpc>
                  <a:spcPts val="2500"/>
                </a:lnSpc>
                <a:spcBef>
                  <a:spcPct val="0"/>
                </a:spcBef>
              </a:pPr>
              <a:r>
                <a:rPr lang="it-IT" altLang="it-IT" sz="1600" dirty="0" err="1">
                  <a:latin typeface="Adobe Caslon Pro" pitchFamily="18" charset="0"/>
                  <a:sym typeface="Wingdings" panose="05000000000000000000" pitchFamily="2" charset="2"/>
                </a:rPr>
                <a:t>Sv</a:t>
              </a:r>
              <a:r>
                <a:rPr lang="it-IT" altLang="it-IT" sz="1600" dirty="0">
                  <a:latin typeface="Adobe Caslon Pro" pitchFamily="18" charset="0"/>
                  <a:sym typeface="Wingdings" panose="05000000000000000000" pitchFamily="2" charset="2"/>
                </a:rPr>
                <a:t>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cm </a:t>
              </a:r>
              <a:r>
                <a:rPr lang="it-IT" altLang="it-IT" sz="1600" i="1" dirty="0" err="1">
                  <a:latin typeface="Adobe Caslon Pro" pitchFamily="18" charset="0"/>
                  <a:sym typeface="Wingdings" panose="05000000000000000000" pitchFamily="2" charset="2"/>
                </a:rPr>
                <a:t>rad</a:t>
              </a:r>
              <a:r>
                <a:rPr lang="it-IT" altLang="it-IT" sz="1600" i="1" dirty="0">
                  <a:latin typeface="Adobe Caslon Pro" pitchFamily="18" charset="0"/>
                  <a:sym typeface="Wingdings" panose="05000000000000000000" pitchFamily="2" charset="2"/>
                </a:rPr>
                <a:t>/s</a:t>
              </a:r>
              <a:r>
                <a:rPr lang="it-IT" altLang="it-IT" sz="1600" dirty="0">
                  <a:latin typeface="Adobe Caslon Pro" pitchFamily="18" charset="0"/>
                  <a:sym typeface="Wingdings" panose="05000000000000000000" pitchFamily="2" charset="2"/>
                </a:rPr>
                <a:t>]</a:t>
              </a:r>
            </a:p>
            <a:p>
              <a:pPr eaLnBrk="1" hangingPunct="1">
                <a:lnSpc>
                  <a:spcPts val="2500"/>
                </a:lnSpc>
                <a:spcBef>
                  <a:spcPct val="0"/>
                </a:spcBef>
              </a:pPr>
              <a:r>
                <a:rPr lang="it-IT" altLang="it-IT" sz="1600" dirty="0" err="1">
                  <a:latin typeface="Adobe Caslon Pro" pitchFamily="18" charset="0"/>
                  <a:sym typeface="Wingdings" panose="05000000000000000000" pitchFamily="2" charset="2"/>
                </a:rPr>
                <a:t>Sd</a:t>
              </a:r>
              <a:r>
                <a:rPr lang="it-IT" altLang="it-IT" sz="1600" dirty="0">
                  <a:latin typeface="Adobe Caslon Pro" pitchFamily="18" charset="0"/>
                  <a:sym typeface="Wingdings" panose="05000000000000000000" pitchFamily="2" charset="2"/>
                </a:rPr>
                <a:t>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cm</a:t>
              </a:r>
              <a:r>
                <a:rPr lang="it-IT" altLang="it-IT" sz="1600" dirty="0">
                  <a:latin typeface="Adobe Caslon Pro" pitchFamily="18" charset="0"/>
                  <a:sym typeface="Wingdings" panose="05000000000000000000" pitchFamily="2" charset="2"/>
                </a:rPr>
                <a:t>]</a:t>
              </a:r>
            </a:p>
          </p:txBody>
        </p:sp>
        <p:sp>
          <p:nvSpPr>
            <p:cNvPr id="58" name="CasellaDiTesto 59">
              <a:extLst>
                <a:ext uri="{FF2B5EF4-FFF2-40B4-BE49-F238E27FC236}">
                  <a16:creationId xmlns:a16="http://schemas.microsoft.com/office/drawing/2014/main" id="{6A987346-E9B8-49DF-A19B-625F7120D9B7}"/>
                </a:ext>
              </a:extLst>
            </p:cNvPr>
            <p:cNvSpPr txBox="1">
              <a:spLocks noChangeArrowheads="1"/>
            </p:cNvSpPr>
            <p:nvPr/>
          </p:nvSpPr>
          <p:spPr bwMode="auto">
            <a:xfrm>
              <a:off x="6209208" y="4881542"/>
              <a:ext cx="2505740" cy="70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ts val="2500"/>
                </a:lnSpc>
                <a:spcBef>
                  <a:spcPct val="0"/>
                </a:spcBef>
              </a:pPr>
              <a:r>
                <a:rPr lang="it-IT" altLang="it-IT" sz="1600" dirty="0" err="1">
                  <a:latin typeface="Adobe Caslon Pro" pitchFamily="18" charset="0"/>
                  <a:sym typeface="Wingdings" panose="05000000000000000000" pitchFamily="2" charset="2"/>
                </a:rPr>
                <a:t>PSa</a:t>
              </a:r>
              <a:r>
                <a:rPr lang="it-IT" altLang="it-IT" sz="1600" dirty="0">
                  <a:latin typeface="Adobe Caslon Pro" pitchFamily="18" charset="0"/>
                  <a:sym typeface="Wingdings" panose="05000000000000000000" pitchFamily="2" charset="2"/>
                </a:rPr>
                <a:t>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g rad</a:t>
              </a:r>
              <a:r>
                <a:rPr lang="it-IT" altLang="it-IT" sz="1600" i="1" baseline="30000" dirty="0">
                  <a:latin typeface="Adobe Caslon Pro" pitchFamily="18" charset="0"/>
                  <a:sym typeface="Wingdings" panose="05000000000000000000" pitchFamily="2" charset="2"/>
                </a:rPr>
                <a:t>2</a:t>
              </a:r>
              <a:r>
                <a:rPr lang="it-IT" altLang="it-IT" sz="1600" dirty="0">
                  <a:latin typeface="Adobe Caslon Pro" pitchFamily="18" charset="0"/>
                  <a:sym typeface="Wingdings" panose="05000000000000000000" pitchFamily="2" charset="2"/>
                </a:rPr>
                <a:t>]</a:t>
              </a:r>
            </a:p>
            <a:p>
              <a:pPr eaLnBrk="1" hangingPunct="1">
                <a:lnSpc>
                  <a:spcPts val="2500"/>
                </a:lnSpc>
                <a:spcBef>
                  <a:spcPct val="0"/>
                </a:spcBef>
              </a:pPr>
              <a:r>
                <a:rPr lang="it-IT" altLang="it-IT" sz="1600" dirty="0" err="1">
                  <a:latin typeface="Adobe Caslon Pro" pitchFamily="18" charset="0"/>
                  <a:sym typeface="Wingdings" panose="05000000000000000000" pitchFamily="2" charset="2"/>
                </a:rPr>
                <a:t>PSv</a:t>
              </a:r>
              <a:r>
                <a:rPr lang="it-IT" altLang="it-IT" sz="1600" dirty="0">
                  <a:latin typeface="Adobe Caslon Pro" pitchFamily="18" charset="0"/>
                  <a:sym typeface="Wingdings" panose="05000000000000000000" pitchFamily="2" charset="2"/>
                </a:rPr>
                <a:t>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cm </a:t>
              </a:r>
              <a:r>
                <a:rPr lang="it-IT" altLang="it-IT" sz="1600" i="1" dirty="0" err="1">
                  <a:latin typeface="Adobe Caslon Pro" pitchFamily="18" charset="0"/>
                  <a:sym typeface="Wingdings" panose="05000000000000000000" pitchFamily="2" charset="2"/>
                </a:rPr>
                <a:t>rad</a:t>
              </a:r>
              <a:r>
                <a:rPr lang="it-IT" altLang="it-IT" sz="1600" i="1" dirty="0">
                  <a:latin typeface="Adobe Caslon Pro" pitchFamily="18" charset="0"/>
                  <a:sym typeface="Wingdings" panose="05000000000000000000" pitchFamily="2" charset="2"/>
                </a:rPr>
                <a:t>/s</a:t>
              </a:r>
              <a:r>
                <a:rPr lang="it-IT" altLang="it-IT" sz="1600" dirty="0">
                  <a:latin typeface="Adobe Caslon Pro" pitchFamily="18" charset="0"/>
                  <a:sym typeface="Wingdings" panose="05000000000000000000" pitchFamily="2" charset="2"/>
                </a:rPr>
                <a:t>]</a:t>
              </a:r>
            </a:p>
          </p:txBody>
        </p:sp>
      </p:grpSp>
      <p:sp>
        <p:nvSpPr>
          <p:cNvPr id="55" name="Rettangolo 54">
            <a:extLst>
              <a:ext uri="{FF2B5EF4-FFF2-40B4-BE49-F238E27FC236}">
                <a16:creationId xmlns:a16="http://schemas.microsoft.com/office/drawing/2014/main" id="{2B6345FC-344E-496F-86EB-8A721539A2D8}"/>
              </a:ext>
            </a:extLst>
          </p:cNvPr>
          <p:cNvSpPr/>
          <p:nvPr/>
        </p:nvSpPr>
        <p:spPr>
          <a:xfrm>
            <a:off x="898411" y="2525945"/>
            <a:ext cx="5270500" cy="63341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p>
        </p:txBody>
      </p:sp>
      <p:pic>
        <p:nvPicPr>
          <p:cNvPr id="56" name="Immagine 10">
            <a:extLst>
              <a:ext uri="{FF2B5EF4-FFF2-40B4-BE49-F238E27FC236}">
                <a16:creationId xmlns:a16="http://schemas.microsoft.com/office/drawing/2014/main" id="{B1005F31-A18C-48FA-97C0-1E7565A4F3D9}"/>
              </a:ext>
            </a:extLst>
          </p:cNvPr>
          <p:cNvPicPr>
            <a:picLocks noChangeAspect="1"/>
          </p:cNvPicPr>
          <p:nvPr/>
        </p:nvPicPr>
        <p:blipFill rotWithShape="1">
          <a:blip r:embed="rId3">
            <a:extLst>
              <a:ext uri="{28A0092B-C50C-407E-A947-70E740481C1C}">
                <a14:useLocalDpi xmlns:a14="http://schemas.microsoft.com/office/drawing/2010/main" val="0"/>
              </a:ext>
            </a:extLst>
          </a:blip>
          <a:srcRect t="5536" r="17309" b="65209"/>
          <a:stretch/>
        </p:blipFill>
        <p:spPr bwMode="auto">
          <a:xfrm>
            <a:off x="7024628" y="1732259"/>
            <a:ext cx="4687704" cy="1857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7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8"/>
                                        </p:tgtEl>
                                      </p:cBhvr>
                                    </p:animEffect>
                                    <p:set>
                                      <p:cBhvr>
                                        <p:cTn id="7" dur="1" fill="hold">
                                          <p:stCondLst>
                                            <p:cond delay="999"/>
                                          </p:stCondLst>
                                        </p:cTn>
                                        <p:tgtEl>
                                          <p:spTgt spid="48"/>
                                        </p:tgtEl>
                                        <p:attrNameLst>
                                          <p:attrName>style.visibility</p:attrName>
                                        </p:attrNameLst>
                                      </p:cBhvr>
                                      <p:to>
                                        <p:strVal val="hidden"/>
                                      </p:to>
                                    </p:set>
                                  </p:childTnLst>
                                </p:cTn>
                              </p:par>
                            </p:childTnLst>
                          </p:cTn>
                        </p:par>
                        <p:par>
                          <p:cTn id="8" fill="hold">
                            <p:stCondLst>
                              <p:cond delay="1000"/>
                            </p:stCondLst>
                            <p:childTnLst>
                              <p:par>
                                <p:cTn id="9" presetID="42" presetClass="path" presetSubtype="0" accel="50000" decel="50000" fill="hold" grpId="0" nodeType="afterEffect">
                                  <p:stCondLst>
                                    <p:cond delay="0"/>
                                  </p:stCondLst>
                                  <p:childTnLst>
                                    <p:animMotion origin="layout" path="M -3.75E-6 -1.85185E-6 L 0.00209 0.29884 " pathEditMode="relative" rAng="0" ptsTypes="AA">
                                      <p:cBhvr>
                                        <p:cTn id="10" dur="2000" fill="hold"/>
                                        <p:tgtEl>
                                          <p:spTgt spid="55"/>
                                        </p:tgtEl>
                                        <p:attrNameLst>
                                          <p:attrName>ppt_x</p:attrName>
                                          <p:attrName>ppt_y</p:attrName>
                                        </p:attrNameLst>
                                      </p:cBhvr>
                                      <p:rCtr x="104" y="14931"/>
                                    </p:animMotion>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2: input and </a:t>
            </a:r>
            <a:r>
              <a:rPr lang="it-IT" i="1" dirty="0">
                <a:latin typeface="Adobe Caslon Pro"/>
              </a:rPr>
              <a:t>IM</a:t>
            </a:r>
            <a:r>
              <a:rPr lang="it-IT" dirty="0">
                <a:latin typeface="Adobe Caslon Pro"/>
              </a:rPr>
              <a:t> </a:t>
            </a:r>
            <a:r>
              <a:rPr lang="it-IT" dirty="0" err="1">
                <a:latin typeface="Adobe Caslon Pro"/>
              </a:rPr>
              <a:t>selection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27</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20" name="CasellaDiTesto 20">
            <a:extLst>
              <a:ext uri="{FF2B5EF4-FFF2-40B4-BE49-F238E27FC236}">
                <a16:creationId xmlns:a16="http://schemas.microsoft.com/office/drawing/2014/main" id="{DD863667-7EEA-4BEA-98B1-A5FFB3BCE48D}"/>
              </a:ext>
            </a:extLst>
          </p:cNvPr>
          <p:cNvSpPr txBox="1">
            <a:spLocks noChangeArrowheads="1"/>
          </p:cNvSpPr>
          <p:nvPr/>
        </p:nvSpPr>
        <p:spPr bwMode="auto">
          <a:xfrm>
            <a:off x="179472" y="6232220"/>
            <a:ext cx="74862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400" i="1" dirty="0">
                <a:latin typeface="Adobe Caslon Pro" pitchFamily="18" charset="0"/>
              </a:rPr>
              <a:t>Acceleration, velocity and displacement response spectra with mean value,</a:t>
            </a:r>
            <a:r>
              <a:rPr lang="it-IT" altLang="it-IT" sz="1400" i="1" dirty="0">
                <a:latin typeface="Adobe Caslon Pro" pitchFamily="18" charset="0"/>
              </a:rPr>
              <a:t> 10</a:t>
            </a:r>
            <a:r>
              <a:rPr lang="it-IT" altLang="it-IT" sz="1400" i="1" baseline="30000" dirty="0">
                <a:latin typeface="Adobe Caslon Pro" pitchFamily="18" charset="0"/>
              </a:rPr>
              <a:t>-th</a:t>
            </a:r>
            <a:r>
              <a:rPr lang="it-IT" altLang="it-IT" sz="1400" i="1" dirty="0">
                <a:latin typeface="Adobe Caslon Pro" pitchFamily="18" charset="0"/>
              </a:rPr>
              <a:t> and 90</a:t>
            </a:r>
            <a:r>
              <a:rPr lang="it-IT" altLang="it-IT" sz="1400" i="1" baseline="30000" dirty="0">
                <a:latin typeface="Adobe Caslon Pro" pitchFamily="18" charset="0"/>
              </a:rPr>
              <a:t>-th</a:t>
            </a:r>
            <a:r>
              <a:rPr lang="it-IT" altLang="it-IT" sz="1400" i="1" dirty="0">
                <a:latin typeface="Adobe Caslon Pro" pitchFamily="18" charset="0"/>
              </a:rPr>
              <a:t> quantile.</a:t>
            </a:r>
          </a:p>
        </p:txBody>
      </p:sp>
      <p:pic>
        <p:nvPicPr>
          <p:cNvPr id="22" name="Immagine 3">
            <a:extLst>
              <a:ext uri="{FF2B5EF4-FFF2-40B4-BE49-F238E27FC236}">
                <a16:creationId xmlns:a16="http://schemas.microsoft.com/office/drawing/2014/main" id="{17C36659-4FD6-4675-B0B3-FA93C00D05CB}"/>
              </a:ext>
            </a:extLst>
          </p:cNvPr>
          <p:cNvPicPr>
            <a:picLocks noChangeAspect="1"/>
          </p:cNvPicPr>
          <p:nvPr/>
        </p:nvPicPr>
        <p:blipFill>
          <a:blip r:embed="rId4">
            <a:extLst>
              <a:ext uri="{28A0092B-C50C-407E-A947-70E740481C1C}">
                <a14:useLocalDpi xmlns:a14="http://schemas.microsoft.com/office/drawing/2010/main" val="0"/>
              </a:ext>
            </a:extLst>
          </a:blip>
          <a:srcRect l="352" b="751"/>
          <a:stretch>
            <a:fillRect/>
          </a:stretch>
        </p:blipFill>
        <p:spPr bwMode="auto">
          <a:xfrm>
            <a:off x="234159" y="2801359"/>
            <a:ext cx="6989008" cy="325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uppo 1">
            <a:extLst>
              <a:ext uri="{FF2B5EF4-FFF2-40B4-BE49-F238E27FC236}">
                <a16:creationId xmlns:a16="http://schemas.microsoft.com/office/drawing/2014/main" id="{82EDE74C-3D71-42F8-971A-623A36813E69}"/>
              </a:ext>
            </a:extLst>
          </p:cNvPr>
          <p:cNvGrpSpPr>
            <a:grpSpLocks/>
          </p:cNvGrpSpPr>
          <p:nvPr/>
        </p:nvGrpSpPr>
        <p:grpSpPr bwMode="auto">
          <a:xfrm>
            <a:off x="7473810" y="2968566"/>
            <a:ext cx="4078428" cy="2857183"/>
            <a:chOff x="7341870" y="3231300"/>
            <a:chExt cx="4078328" cy="2856800"/>
          </a:xfrm>
          <a:effectLst>
            <a:outerShdw blurRad="50800" dist="38100" dir="5400000" algn="t" rotWithShape="0">
              <a:prstClr val="black">
                <a:alpha val="40000"/>
              </a:prstClr>
            </a:outerShdw>
          </a:effectLst>
        </p:grpSpPr>
        <p:pic>
          <p:nvPicPr>
            <p:cNvPr id="28" name="Immagine 38">
              <a:extLst>
                <a:ext uri="{FF2B5EF4-FFF2-40B4-BE49-F238E27FC236}">
                  <a16:creationId xmlns:a16="http://schemas.microsoft.com/office/drawing/2014/main" id="{9EC32CDE-B473-4FB5-AB5C-1BA81894E011}"/>
                </a:ext>
              </a:extLst>
            </p:cNvPr>
            <p:cNvPicPr>
              <a:picLocks noChangeAspect="1"/>
            </p:cNvPicPr>
            <p:nvPr/>
          </p:nvPicPr>
          <p:blipFill rotWithShape="1">
            <a:blip r:embed="rId5">
              <a:extLst>
                <a:ext uri="{28A0092B-C50C-407E-A947-70E740481C1C}">
                  <a14:useLocalDpi xmlns:a14="http://schemas.microsoft.com/office/drawing/2010/main" val="0"/>
                </a:ext>
              </a:extLst>
            </a:blip>
            <a:srcRect l="58015" t="42935"/>
            <a:stretch/>
          </p:blipFill>
          <p:spPr bwMode="auto">
            <a:xfrm>
              <a:off x="7341870" y="3231300"/>
              <a:ext cx="4078328" cy="28526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41">
              <a:extLst>
                <a:ext uri="{FF2B5EF4-FFF2-40B4-BE49-F238E27FC236}">
                  <a16:creationId xmlns:a16="http://schemas.microsoft.com/office/drawing/2014/main" id="{DAA373E3-0627-4D51-84E2-76207088C6C5}"/>
                </a:ext>
              </a:extLst>
            </p:cNvPr>
            <p:cNvPicPr>
              <a:picLocks noChangeAspect="1"/>
            </p:cNvPicPr>
            <p:nvPr/>
          </p:nvPicPr>
          <p:blipFill>
            <a:blip r:embed="rId6">
              <a:extLst>
                <a:ext uri="{28A0092B-C50C-407E-A947-70E740481C1C}">
                  <a14:useLocalDpi xmlns:a14="http://schemas.microsoft.com/office/drawing/2010/main" val="0"/>
                </a:ext>
              </a:extLst>
            </a:blip>
            <a:srcRect l="79102" t="63193" r="8180" b="349"/>
            <a:stretch>
              <a:fillRect/>
            </a:stretch>
          </p:blipFill>
          <p:spPr bwMode="auto">
            <a:xfrm>
              <a:off x="10030788" y="3949531"/>
              <a:ext cx="1373245" cy="21115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42">
              <a:extLst>
                <a:ext uri="{FF2B5EF4-FFF2-40B4-BE49-F238E27FC236}">
                  <a16:creationId xmlns:a16="http://schemas.microsoft.com/office/drawing/2014/main" id="{EE7E877B-9A9C-4D11-9C62-FC0434897CA6}"/>
                </a:ext>
              </a:extLst>
            </p:cNvPr>
            <p:cNvPicPr>
              <a:picLocks noChangeAspect="1"/>
            </p:cNvPicPr>
            <p:nvPr/>
          </p:nvPicPr>
          <p:blipFill>
            <a:blip r:embed="rId6">
              <a:extLst>
                <a:ext uri="{28A0092B-C50C-407E-A947-70E740481C1C}">
                  <a14:useLocalDpi xmlns:a14="http://schemas.microsoft.com/office/drawing/2010/main" val="0"/>
                </a:ext>
              </a:extLst>
            </a:blip>
            <a:srcRect l="54942" t="87334" r="20644" b="291"/>
            <a:stretch>
              <a:fillRect/>
            </a:stretch>
          </p:blipFill>
          <p:spPr bwMode="auto">
            <a:xfrm>
              <a:off x="7341870" y="5356913"/>
              <a:ext cx="2688918" cy="731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ttangolo 30">
            <a:extLst>
              <a:ext uri="{FF2B5EF4-FFF2-40B4-BE49-F238E27FC236}">
                <a16:creationId xmlns:a16="http://schemas.microsoft.com/office/drawing/2014/main" id="{5838DC8C-D632-4E97-B288-F9D538A2F8BD}"/>
              </a:ext>
            </a:extLst>
          </p:cNvPr>
          <p:cNvSpPr/>
          <p:nvPr/>
        </p:nvSpPr>
        <p:spPr>
          <a:xfrm>
            <a:off x="10162794" y="4313930"/>
            <a:ext cx="1389444" cy="776392"/>
          </a:xfrm>
          <a:prstGeom prst="rect">
            <a:avLst/>
          </a:prstGeom>
          <a:noFill/>
          <a:ln w="57150">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p>
        </p:txBody>
      </p:sp>
      <p:sp>
        <p:nvSpPr>
          <p:cNvPr id="35" name="CasellaDiTesto 20">
            <a:extLst>
              <a:ext uri="{FF2B5EF4-FFF2-40B4-BE49-F238E27FC236}">
                <a16:creationId xmlns:a16="http://schemas.microsoft.com/office/drawing/2014/main" id="{38936F04-3DA0-4D14-A6E5-D2B6A8B7FD50}"/>
              </a:ext>
            </a:extLst>
          </p:cNvPr>
          <p:cNvSpPr txBox="1">
            <a:spLocks noChangeArrowheads="1"/>
          </p:cNvSpPr>
          <p:nvPr/>
        </p:nvSpPr>
        <p:spPr bwMode="auto">
          <a:xfrm>
            <a:off x="7581859" y="6252411"/>
            <a:ext cx="40784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it-IT" altLang="it-IT" sz="1400" i="1" dirty="0" err="1">
                <a:latin typeface="Adobe Caslon Pro" pitchFamily="18" charset="0"/>
              </a:rPr>
              <a:t>Scatter</a:t>
            </a:r>
            <a:r>
              <a:rPr lang="it-IT" altLang="it-IT" sz="1400" i="1" dirty="0">
                <a:latin typeface="Adobe Caslon Pro" pitchFamily="18" charset="0"/>
              </a:rPr>
              <a:t> plot for </a:t>
            </a:r>
            <a:r>
              <a:rPr lang="it-IT" altLang="it-IT" sz="1400" i="1" dirty="0" err="1">
                <a:latin typeface="Adobe Caslon Pro" pitchFamily="18" charset="0"/>
              </a:rPr>
              <a:t>correlation</a:t>
            </a:r>
            <a:r>
              <a:rPr lang="it-IT" altLang="it-IT" sz="1400" i="1" dirty="0">
                <a:latin typeface="Adobe Caslon Pro" pitchFamily="18" charset="0"/>
              </a:rPr>
              <a:t>.</a:t>
            </a:r>
          </a:p>
        </p:txBody>
      </p:sp>
      <p:sp>
        <p:nvSpPr>
          <p:cNvPr id="36" name="Segnaposto testo 2">
            <a:extLst>
              <a:ext uri="{FF2B5EF4-FFF2-40B4-BE49-F238E27FC236}">
                <a16:creationId xmlns:a16="http://schemas.microsoft.com/office/drawing/2014/main" id="{4D81BD86-6C40-4D86-8A2E-698476E1E61E}"/>
              </a:ext>
            </a:extLst>
          </p:cNvPr>
          <p:cNvSpPr txBox="1">
            <a:spLocks/>
          </p:cNvSpPr>
          <p:nvPr/>
        </p:nvSpPr>
        <p:spPr>
          <a:xfrm>
            <a:off x="6096000" y="1843255"/>
            <a:ext cx="5971650" cy="1170022"/>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5000"/>
              </a:lnSpc>
              <a:buFont typeface="Arial" panose="020B0604020202020204" pitchFamily="34" charset="0"/>
              <a:buAutoNum type="arabicParenR"/>
            </a:pPr>
            <a:r>
              <a:rPr lang="it-IT">
                <a:latin typeface="Adobe Caslon Pro"/>
              </a:rPr>
              <a:t>Data exploration of recorded gms </a:t>
            </a:r>
          </a:p>
          <a:p>
            <a:pPr marL="342900" indent="-342900">
              <a:lnSpc>
                <a:spcPct val="125000"/>
              </a:lnSpc>
              <a:buFont typeface="Arial" panose="020B0604020202020204" pitchFamily="34" charset="0"/>
              <a:buAutoNum type="arabicParenR"/>
            </a:pPr>
            <a:r>
              <a:rPr lang="it-IT">
                <a:latin typeface="Adobe Caslon Pro"/>
              </a:rPr>
              <a:t>Scatter plot and statistic tools to evaluate proper </a:t>
            </a:r>
            <a:r>
              <a:rPr lang="it-IT" i="1">
                <a:latin typeface="Adobe Caslon Pro"/>
              </a:rPr>
              <a:t>IM</a:t>
            </a:r>
          </a:p>
          <a:p>
            <a:pPr marL="342900" indent="-342900">
              <a:lnSpc>
                <a:spcPct val="125000"/>
              </a:lnSpc>
              <a:buFont typeface="Arial" panose="020B0604020202020204" pitchFamily="34" charset="0"/>
              <a:buAutoNum type="arabicParenR"/>
            </a:pPr>
            <a:endParaRPr lang="en-GB" dirty="0">
              <a:latin typeface="Adobe Caslon Pro"/>
            </a:endParaRPr>
          </a:p>
        </p:txBody>
      </p:sp>
      <p:graphicFrame>
        <p:nvGraphicFramePr>
          <p:cNvPr id="37" name="Tabella 6">
            <a:extLst>
              <a:ext uri="{FF2B5EF4-FFF2-40B4-BE49-F238E27FC236}">
                <a16:creationId xmlns:a16="http://schemas.microsoft.com/office/drawing/2014/main" id="{EC6B71E0-5A24-46AE-9382-5FF37994CA2E}"/>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07751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2: input and </a:t>
            </a:r>
            <a:r>
              <a:rPr lang="it-IT" i="1" dirty="0">
                <a:latin typeface="Adobe Caslon Pro"/>
              </a:rPr>
              <a:t>IM</a:t>
            </a:r>
            <a:r>
              <a:rPr lang="it-IT" dirty="0">
                <a:latin typeface="Adobe Caslon Pro"/>
              </a:rPr>
              <a:t> </a:t>
            </a:r>
            <a:r>
              <a:rPr lang="it-IT" dirty="0" err="1">
                <a:latin typeface="Adobe Caslon Pro"/>
              </a:rPr>
              <a:t>selection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28</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900184" y="2651959"/>
            <a:ext cx="7665401" cy="367021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a:latin typeface="Adobe Caslon Pro"/>
              </a:rPr>
              <a:t>Codes:</a:t>
            </a:r>
          </a:p>
          <a:p>
            <a:r>
              <a:rPr lang="en-US" sz="1600">
                <a:latin typeface="Adobe Caslon Pro"/>
                <a:ea typeface="Linux Libertine G" panose="02000503000000000000" pitchFamily="2" charset="0"/>
                <a:cs typeface="Linux Libertine G" panose="02000503000000000000" pitchFamily="2" charset="0"/>
              </a:rPr>
              <a:t>%%  Ground motions </a:t>
            </a:r>
          </a:p>
          <a:p>
            <a:r>
              <a:rPr lang="en-US" sz="1600">
                <a:latin typeface="Adobe Caslon Pro"/>
                <a:ea typeface="Linux Libertine G" panose="02000503000000000000" pitchFamily="2" charset="0"/>
                <a:cs typeface="Linux Libertine G" panose="02000503000000000000" pitchFamily="2" charset="0"/>
              </a:rPr>
              <a:t>Ground_motions = load('accelrot_cellarray.mat'); </a:t>
            </a:r>
          </a:p>
          <a:p>
            <a:r>
              <a:rPr lang="en-US" sz="1600">
                <a:latin typeface="Adobe Caslon Pro"/>
                <a:ea typeface="Linux Libertine G" panose="02000503000000000000" pitchFamily="2" charset="0"/>
                <a:cs typeface="Linux Libertine G" panose="02000503000000000000" pitchFamily="2" charset="0"/>
              </a:rPr>
              <a:t>%</a:t>
            </a:r>
          </a:p>
          <a:p>
            <a:r>
              <a:rPr lang="en-US" sz="1600">
                <a:latin typeface="Adobe Caslon Pro"/>
                <a:ea typeface="Linux Libertine G" panose="02000503000000000000" pitchFamily="2" charset="0"/>
                <a:cs typeface="Linux Libertine G" panose="02000503000000000000" pitchFamily="2" charset="0"/>
              </a:rPr>
              <a:t>NN = [1, 2, 3, 4, 5, 6, 7, 8, 9, 10, 11, 12, 13, 14, 16, 17, 19, 21, 23, 24,...</a:t>
            </a:r>
          </a:p>
          <a:p>
            <a:r>
              <a:rPr lang="en-US" sz="1600">
                <a:latin typeface="Adobe Caslon Pro"/>
                <a:ea typeface="Linux Libertine G" panose="02000503000000000000" pitchFamily="2" charset="0"/>
                <a:cs typeface="Linux Libertine G" panose="02000503000000000000" pitchFamily="2" charset="0"/>
              </a:rPr>
              <a:t>      25, 26, 28, 29, 30, 31, 32, 33, 34, 36, 37]; % number ID of the SS ground motions</a:t>
            </a:r>
          </a:p>
          <a:p>
            <a:r>
              <a:rPr lang="en-US" sz="1600">
                <a:latin typeface="Adobe Caslon Pro"/>
                <a:ea typeface="Linux Libertine G" panose="02000503000000000000" pitchFamily="2" charset="0"/>
                <a:cs typeface="Linux Libertine G" panose="02000503000000000000" pitchFamily="2" charset="0"/>
              </a:rPr>
              <a:t>DT = [0.01 , 0.01 , 0.005, 0.005, 0.005, 0.005, 0.02 , 0.02, 0.02, 0.01,...</a:t>
            </a:r>
          </a:p>
          <a:p>
            <a:r>
              <a:rPr lang="en-US" sz="1600">
                <a:latin typeface="Adobe Caslon Pro"/>
                <a:ea typeface="Linux Libertine G" panose="02000503000000000000" pitchFamily="2" charset="0"/>
                <a:cs typeface="Linux Libertine G" panose="02000503000000000000" pitchFamily="2" charset="0"/>
              </a:rPr>
              <a:t>      0.01 , 0.01 , 0.02 , 0.02 , 0.02 , 0.02 , 0.02 , 0.02, 0.01, 0.01,...</a:t>
            </a:r>
          </a:p>
          <a:p>
            <a:r>
              <a:rPr lang="en-US" sz="1600">
                <a:latin typeface="Adobe Caslon Pro"/>
                <a:ea typeface="Linux Libertine G" panose="02000503000000000000" pitchFamily="2" charset="0"/>
                <a:cs typeface="Linux Libertine G" panose="02000503000000000000" pitchFamily="2" charset="0"/>
              </a:rPr>
              <a:t>      0.005, 0.005, 0.005, 0.005, 0.02 , 0.005, 0.005, 0.01, 0.01, 0.01,...</a:t>
            </a:r>
          </a:p>
          <a:p>
            <a:r>
              <a:rPr lang="en-US" sz="1600">
                <a:latin typeface="Adobe Caslon Pro"/>
                <a:ea typeface="Linux Libertine G" panose="02000503000000000000" pitchFamily="2" charset="0"/>
                <a:cs typeface="Linux Libertine G" panose="02000503000000000000" pitchFamily="2" charset="0"/>
              </a:rPr>
              <a:t>      0.01 , 0.005, 0.005, 0.02 , 0.005, 0.01 , 0.01]; % integration time step </a:t>
            </a:r>
            <a:endParaRPr lang="en-GB" sz="1600" i="1">
              <a:latin typeface="Adobe Caslon Pro"/>
              <a:ea typeface="Linux Libertine G" panose="02000503000000000000" pitchFamily="2" charset="0"/>
              <a:cs typeface="Linux Libertine G" panose="02000503000000000000" pitchFamily="2" charset="0"/>
            </a:endParaRPr>
          </a:p>
          <a:p>
            <a:pPr marL="400050" indent="-400050">
              <a:buFont typeface="+mj-lt"/>
              <a:buAutoNum type="romanLcPeriod"/>
            </a:pPr>
            <a:endParaRPr lang="en-GB">
              <a:latin typeface="Adobe Caslon Pro"/>
            </a:endParaRPr>
          </a:p>
          <a:p>
            <a:endParaRPr lang="en-GB" i="1" dirty="0">
              <a:latin typeface="Adobe Caslon Pro"/>
            </a:endParaRPr>
          </a:p>
        </p:txBody>
      </p:sp>
      <p:graphicFrame>
        <p:nvGraphicFramePr>
          <p:cNvPr id="23" name="Tabella 6">
            <a:extLst>
              <a:ext uri="{FF2B5EF4-FFF2-40B4-BE49-F238E27FC236}">
                <a16:creationId xmlns:a16="http://schemas.microsoft.com/office/drawing/2014/main" id="{FBFC28F1-2067-43FC-9588-B62F2E5663A6}"/>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7624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3: Definition of </a:t>
            </a:r>
            <a:r>
              <a:rPr lang="it-IT" i="1" dirty="0" err="1">
                <a:latin typeface="Adobe Caslon Pro"/>
              </a:rPr>
              <a:t>damage</a:t>
            </a:r>
            <a:r>
              <a:rPr lang="it-IT" i="1" dirty="0">
                <a:latin typeface="Adobe Caslon Pro"/>
              </a:rPr>
              <a:t> </a:t>
            </a:r>
            <a:r>
              <a:rPr lang="it-IT" i="1" dirty="0" err="1">
                <a:latin typeface="Adobe Caslon Pro"/>
              </a:rPr>
              <a:t>limit</a:t>
            </a:r>
            <a:r>
              <a:rPr lang="it-IT" i="1" dirty="0">
                <a:latin typeface="Adobe Caslon Pro"/>
              </a:rPr>
              <a:t> </a:t>
            </a:r>
            <a:r>
              <a:rPr lang="it-IT" i="1" dirty="0" err="1">
                <a:latin typeface="Adobe Caslon Pro"/>
              </a:rPr>
              <a:t>states</a:t>
            </a:r>
            <a:r>
              <a:rPr lang="it-IT" i="1" dirty="0">
                <a:latin typeface="Adobe Caslon Pro"/>
              </a:rPr>
              <a:t> </a:t>
            </a:r>
            <a:r>
              <a:rPr lang="it-IT" dirty="0">
                <a:latin typeface="Adobe Caslon Pro"/>
              </a:rPr>
              <a:t>and </a:t>
            </a:r>
            <a:r>
              <a:rPr lang="it-IT" dirty="0" err="1">
                <a:latin typeface="Adobe Caslon Pro"/>
              </a:rPr>
              <a:t>reference</a:t>
            </a:r>
            <a:r>
              <a:rPr lang="it-IT" dirty="0">
                <a:latin typeface="Adobe Caslon Pro"/>
              </a:rPr>
              <a:t> </a:t>
            </a:r>
            <a:r>
              <a:rPr lang="it-IT" i="1" dirty="0">
                <a:latin typeface="Adobe Caslon Pro"/>
              </a:rPr>
              <a:t>EDP</a:t>
            </a:r>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29</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7" name="CasellaDiTesto 26">
            <a:extLst>
              <a:ext uri="{FF2B5EF4-FFF2-40B4-BE49-F238E27FC236}">
                <a16:creationId xmlns:a16="http://schemas.microsoft.com/office/drawing/2014/main" id="{DBDD9EC7-82F7-4E5A-A7DE-EE95966B9059}"/>
              </a:ext>
            </a:extLst>
          </p:cNvPr>
          <p:cNvSpPr txBox="1">
            <a:spLocks noChangeArrowheads="1"/>
          </p:cNvSpPr>
          <p:nvPr/>
        </p:nvSpPr>
        <p:spPr bwMode="auto">
          <a:xfrm>
            <a:off x="1023155" y="3402665"/>
            <a:ext cx="1039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400" dirty="0" err="1">
                <a:latin typeface="Adobe Caslon Pro"/>
              </a:rPr>
              <a:t>Document</a:t>
            </a:r>
            <a:r>
              <a:rPr lang="it-IT" altLang="it-IT" sz="1400" dirty="0">
                <a:latin typeface="Adobe Caslon Pro"/>
              </a:rPr>
              <a:t> </a:t>
            </a:r>
            <a:r>
              <a:rPr lang="it-IT" altLang="it-IT" sz="1400" i="1" dirty="0">
                <a:latin typeface="Adobe Caslon Pro"/>
              </a:rPr>
              <a:t>FEMA 356 </a:t>
            </a:r>
            <a:r>
              <a:rPr lang="it-IT" altLang="it-IT" sz="1400" dirty="0">
                <a:latin typeface="Adobe Caslon Pro"/>
              </a:rPr>
              <a:t>- </a:t>
            </a:r>
            <a:r>
              <a:rPr lang="en-US" altLang="it-IT" sz="1400" i="1" dirty="0" err="1">
                <a:latin typeface="Adobe Caslon Pro"/>
              </a:rPr>
              <a:t>Prestandard</a:t>
            </a:r>
            <a:r>
              <a:rPr lang="en-US" altLang="it-IT" sz="1400" i="1" dirty="0">
                <a:latin typeface="Adobe Caslon Pro"/>
              </a:rPr>
              <a:t> and Commentary for the Seismic Rehabilitation of Buildings; Table C1-3 - Structural Performance Levels and Damage.</a:t>
            </a:r>
            <a:endParaRPr lang="it-IT" altLang="it-IT" sz="1400" i="1" dirty="0">
              <a:latin typeface="Adobe Caslon Pro"/>
            </a:endParaRPr>
          </a:p>
        </p:txBody>
      </p:sp>
      <p:grpSp>
        <p:nvGrpSpPr>
          <p:cNvPr id="20" name="Gruppo 9">
            <a:extLst>
              <a:ext uri="{FF2B5EF4-FFF2-40B4-BE49-F238E27FC236}">
                <a16:creationId xmlns:a16="http://schemas.microsoft.com/office/drawing/2014/main" id="{CA3CFAD9-07F8-45D8-80A0-88C019FDB749}"/>
              </a:ext>
            </a:extLst>
          </p:cNvPr>
          <p:cNvGrpSpPr>
            <a:grpSpLocks/>
          </p:cNvGrpSpPr>
          <p:nvPr/>
        </p:nvGrpSpPr>
        <p:grpSpPr bwMode="auto">
          <a:xfrm>
            <a:off x="958850" y="2508093"/>
            <a:ext cx="10572750" cy="931626"/>
            <a:chOff x="1365070" y="1229840"/>
            <a:chExt cx="10572571" cy="932576"/>
          </a:xfrm>
        </p:grpSpPr>
        <p:pic>
          <p:nvPicPr>
            <p:cNvPr id="21" name="Immagine 2">
              <a:extLst>
                <a:ext uri="{FF2B5EF4-FFF2-40B4-BE49-F238E27FC236}">
                  <a16:creationId xmlns:a16="http://schemas.microsoft.com/office/drawing/2014/main" id="{90FBD609-F468-45B3-9062-02B7373DDC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5070" y="1232253"/>
              <a:ext cx="5238919" cy="9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8">
              <a:extLst>
                <a:ext uri="{FF2B5EF4-FFF2-40B4-BE49-F238E27FC236}">
                  <a16:creationId xmlns:a16="http://schemas.microsoft.com/office/drawing/2014/main" id="{5D979ADF-6557-4715-BC2D-D37E259096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26709" y="1229840"/>
              <a:ext cx="5310932" cy="9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sellaDiTesto 22">
              <a:extLst>
                <a:ext uri="{FF2B5EF4-FFF2-40B4-BE49-F238E27FC236}">
                  <a16:creationId xmlns:a16="http://schemas.microsoft.com/office/drawing/2014/main" id="{D257E74D-5363-4883-A51B-E2A4B32856A5}"/>
                </a:ext>
              </a:extLst>
            </p:cNvPr>
            <p:cNvSpPr txBox="1"/>
            <p:nvPr/>
          </p:nvSpPr>
          <p:spPr>
            <a:xfrm>
              <a:off x="1365070" y="1229840"/>
              <a:ext cx="2111339" cy="277281"/>
            </a:xfrm>
            <a:prstGeom prst="rect">
              <a:avLst/>
            </a:prstGeom>
            <a:noFill/>
          </p:spPr>
          <p:txBody>
            <a:bodyPr>
              <a:spAutoFit/>
            </a:bodyPr>
            <a:lstStyle/>
            <a:p>
              <a:pPr eaLnBrk="1" fontAlgn="auto" hangingPunct="1">
                <a:spcBef>
                  <a:spcPts val="0"/>
                </a:spcBef>
                <a:spcAft>
                  <a:spcPts val="0"/>
                </a:spcAft>
                <a:defRPr/>
              </a:pPr>
              <a:r>
                <a:rPr lang="it-IT" sz="1200" b="1" dirty="0">
                  <a:solidFill>
                    <a:srgbClr val="C00000"/>
                  </a:solidFill>
                  <a:effectLst>
                    <a:outerShdw blurRad="38100" dist="38100" dir="2700000" algn="tl">
                      <a:srgbClr val="000000">
                        <a:alpha val="43137"/>
                      </a:srgbClr>
                    </a:outerShdw>
                  </a:effectLst>
                  <a:latin typeface="Adobe Caslon Pro"/>
                  <a:ea typeface="TI-Nspire" panose="02020603050405020304" pitchFamily="18" charset="-120"/>
                </a:rPr>
                <a:t>MRF</a:t>
              </a:r>
            </a:p>
          </p:txBody>
        </p:sp>
        <p:sp>
          <p:nvSpPr>
            <p:cNvPr id="24" name="CasellaDiTesto 23">
              <a:extLst>
                <a:ext uri="{FF2B5EF4-FFF2-40B4-BE49-F238E27FC236}">
                  <a16:creationId xmlns:a16="http://schemas.microsoft.com/office/drawing/2014/main" id="{03D1CB9F-3BEA-46A8-9B18-6C611015D12B}"/>
                </a:ext>
              </a:extLst>
            </p:cNvPr>
            <p:cNvSpPr txBox="1"/>
            <p:nvPr/>
          </p:nvSpPr>
          <p:spPr>
            <a:xfrm>
              <a:off x="6623638" y="1240235"/>
              <a:ext cx="2111339" cy="277281"/>
            </a:xfrm>
            <a:prstGeom prst="rect">
              <a:avLst/>
            </a:prstGeom>
            <a:noFill/>
          </p:spPr>
          <p:txBody>
            <a:bodyPr>
              <a:spAutoFit/>
            </a:bodyPr>
            <a:lstStyle/>
            <a:p>
              <a:pPr eaLnBrk="1" fontAlgn="auto" hangingPunct="1">
                <a:spcBef>
                  <a:spcPts val="0"/>
                </a:spcBef>
                <a:spcAft>
                  <a:spcPts val="0"/>
                </a:spcAft>
                <a:defRPr/>
              </a:pPr>
              <a:r>
                <a:rPr lang="it-IT" sz="1200" b="1" dirty="0">
                  <a:solidFill>
                    <a:srgbClr val="C00000"/>
                  </a:solidFill>
                  <a:effectLst>
                    <a:outerShdw blurRad="38100" dist="38100" dir="2700000" algn="tl">
                      <a:srgbClr val="000000">
                        <a:alpha val="43137"/>
                      </a:srgbClr>
                    </a:outerShdw>
                  </a:effectLst>
                  <a:latin typeface="Adobe Caslon Pro"/>
                  <a:ea typeface="TI-Nspire" panose="02020603050405020304" pitchFamily="18" charset="-120"/>
                </a:rPr>
                <a:t>BF</a:t>
              </a:r>
            </a:p>
          </p:txBody>
        </p:sp>
      </p:grpSp>
      <p:pic>
        <p:nvPicPr>
          <p:cNvPr id="7" name="Immagine 6">
            <a:extLst>
              <a:ext uri="{FF2B5EF4-FFF2-40B4-BE49-F238E27FC236}">
                <a16:creationId xmlns:a16="http://schemas.microsoft.com/office/drawing/2014/main" id="{5CF3A307-E4AD-4566-956A-A879DECB153E}"/>
              </a:ext>
            </a:extLst>
          </p:cNvPr>
          <p:cNvPicPr>
            <a:picLocks noChangeAspect="1"/>
          </p:cNvPicPr>
          <p:nvPr/>
        </p:nvPicPr>
        <p:blipFill>
          <a:blip r:embed="rId6"/>
          <a:stretch>
            <a:fillRect/>
          </a:stretch>
        </p:blipFill>
        <p:spPr>
          <a:xfrm>
            <a:off x="1574990" y="4173988"/>
            <a:ext cx="8606925" cy="2566335"/>
          </a:xfrm>
          <a:prstGeom prst="rect">
            <a:avLst/>
          </a:prstGeom>
        </p:spPr>
      </p:pic>
      <p:sp>
        <p:nvSpPr>
          <p:cNvPr id="39" name="Rettangolo 38">
            <a:extLst>
              <a:ext uri="{FF2B5EF4-FFF2-40B4-BE49-F238E27FC236}">
                <a16:creationId xmlns:a16="http://schemas.microsoft.com/office/drawing/2014/main" id="{222F01FB-9478-4D39-A1EA-7BDD999725DF}"/>
              </a:ext>
            </a:extLst>
          </p:cNvPr>
          <p:cNvSpPr/>
          <p:nvPr/>
        </p:nvSpPr>
        <p:spPr bwMode="auto">
          <a:xfrm>
            <a:off x="3068720"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0" name="Rettangolo 39">
            <a:extLst>
              <a:ext uri="{FF2B5EF4-FFF2-40B4-BE49-F238E27FC236}">
                <a16:creationId xmlns:a16="http://schemas.microsoft.com/office/drawing/2014/main" id="{E07C17CB-A45D-403D-8D80-B1545D98C14E}"/>
              </a:ext>
            </a:extLst>
          </p:cNvPr>
          <p:cNvSpPr/>
          <p:nvPr/>
        </p:nvSpPr>
        <p:spPr bwMode="auto">
          <a:xfrm>
            <a:off x="4076862"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1" name="Rettangolo 40">
            <a:extLst>
              <a:ext uri="{FF2B5EF4-FFF2-40B4-BE49-F238E27FC236}">
                <a16:creationId xmlns:a16="http://schemas.microsoft.com/office/drawing/2014/main" id="{4A7BC307-4CCE-40A4-BEB2-A2663CBD0259}"/>
              </a:ext>
            </a:extLst>
          </p:cNvPr>
          <p:cNvSpPr/>
          <p:nvPr/>
        </p:nvSpPr>
        <p:spPr bwMode="auto">
          <a:xfrm>
            <a:off x="5014239" y="4173988"/>
            <a:ext cx="890518"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2" name="Rettangolo 41">
            <a:extLst>
              <a:ext uri="{FF2B5EF4-FFF2-40B4-BE49-F238E27FC236}">
                <a16:creationId xmlns:a16="http://schemas.microsoft.com/office/drawing/2014/main" id="{FC354184-2568-4CB4-8095-ACEC4AE7286F}"/>
              </a:ext>
            </a:extLst>
          </p:cNvPr>
          <p:cNvSpPr/>
          <p:nvPr/>
        </p:nvSpPr>
        <p:spPr bwMode="auto">
          <a:xfrm>
            <a:off x="6458450" y="4173988"/>
            <a:ext cx="890518"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3" name="Rettangolo 42">
            <a:extLst>
              <a:ext uri="{FF2B5EF4-FFF2-40B4-BE49-F238E27FC236}">
                <a16:creationId xmlns:a16="http://schemas.microsoft.com/office/drawing/2014/main" id="{699EFDE2-43D9-4D64-BA36-E6600369D89D}"/>
              </a:ext>
            </a:extLst>
          </p:cNvPr>
          <p:cNvSpPr/>
          <p:nvPr/>
        </p:nvSpPr>
        <p:spPr bwMode="auto">
          <a:xfrm>
            <a:off x="8157430"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4" name="Rettangolo 43">
            <a:extLst>
              <a:ext uri="{FF2B5EF4-FFF2-40B4-BE49-F238E27FC236}">
                <a16:creationId xmlns:a16="http://schemas.microsoft.com/office/drawing/2014/main" id="{C842569A-7625-4FF3-9B6A-C83891DA17E6}"/>
              </a:ext>
            </a:extLst>
          </p:cNvPr>
          <p:cNvSpPr/>
          <p:nvPr/>
        </p:nvSpPr>
        <p:spPr bwMode="auto">
          <a:xfrm>
            <a:off x="9165572"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aphicFrame>
        <p:nvGraphicFramePr>
          <p:cNvPr id="45" name="Tabella 6">
            <a:extLst>
              <a:ext uri="{FF2B5EF4-FFF2-40B4-BE49-F238E27FC236}">
                <a16:creationId xmlns:a16="http://schemas.microsoft.com/office/drawing/2014/main" id="{894801A4-1703-4CCD-8940-FDABA380F9C6}"/>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174427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Segnaposto testo 3"/>
              <p:cNvSpPr>
                <a:spLocks noGrp="1"/>
              </p:cNvSpPr>
              <p:nvPr>
                <p:ph type="body" sz="quarter" idx="12"/>
              </p:nvPr>
            </p:nvSpPr>
            <p:spPr>
              <a:xfrm>
                <a:off x="741122" y="2481263"/>
                <a:ext cx="10185378" cy="585262"/>
              </a:xfrm>
            </p:spPr>
            <p:txBody>
              <a:bodyPr>
                <a:noAutofit/>
              </a:bodyPr>
              <a:lstStyle/>
              <a:p>
                <a:pPr marL="285750" indent="-285750">
                  <a:buFont typeface="Wingdings" panose="05000000000000000000" pitchFamily="2" charset="2"/>
                  <a:buChar char="§"/>
                </a:pPr>
                <a:r>
                  <a:rPr lang="it-IT" dirty="0">
                    <a:latin typeface="Adobe Caslon Pro"/>
                  </a:rPr>
                  <a:t>PEER ~ Pacific </a:t>
                </a:r>
                <a:r>
                  <a:rPr lang="it-IT" dirty="0" err="1">
                    <a:latin typeface="Adobe Caslon Pro"/>
                  </a:rPr>
                  <a:t>Earthquake</a:t>
                </a:r>
                <a:r>
                  <a:rPr lang="it-IT" dirty="0">
                    <a:latin typeface="Adobe Caslon Pro"/>
                  </a:rPr>
                  <a:t> Engineering </a:t>
                </a:r>
                <a:r>
                  <a:rPr lang="it-IT" dirty="0" err="1">
                    <a:latin typeface="Adobe Caslon Pro"/>
                  </a:rPr>
                  <a:t>Research</a:t>
                </a:r>
                <a:r>
                  <a:rPr lang="it-IT" dirty="0">
                    <a:latin typeface="Adobe Caslon Pro"/>
                  </a:rPr>
                  <a:t> center – </a:t>
                </a:r>
                <a:r>
                  <a:rPr lang="it-IT" dirty="0" err="1">
                    <a:latin typeface="Adobe Caslon Pro"/>
                  </a:rPr>
                  <a:t>analytical</a:t>
                </a:r>
                <a:r>
                  <a:rPr lang="it-IT" dirty="0">
                    <a:latin typeface="Adobe Caslon Pro"/>
                  </a:rPr>
                  <a:t> </a:t>
                </a:r>
                <a:r>
                  <a:rPr lang="it-IT" dirty="0" err="1">
                    <a:latin typeface="Adobe Caslon Pro"/>
                  </a:rPr>
                  <a:t>approaches</a:t>
                </a:r>
                <a:r>
                  <a:rPr lang="it-IT" dirty="0">
                    <a:latin typeface="Adobe Caslon Pro"/>
                  </a:rPr>
                  <a:t> </a:t>
                </a:r>
                <a:r>
                  <a:rPr lang="it-IT" b="1" dirty="0" err="1">
                    <a:latin typeface="Adobe Caslon Pro"/>
                  </a:rPr>
                  <a:t>based</a:t>
                </a:r>
                <a:r>
                  <a:rPr lang="it-IT" b="1" dirty="0">
                    <a:latin typeface="Adobe Caslon Pro"/>
                  </a:rPr>
                  <a:t> on </a:t>
                </a:r>
                <a:r>
                  <a:rPr lang="it-IT" b="1" dirty="0" err="1">
                    <a:latin typeface="Adobe Caslon Pro"/>
                  </a:rPr>
                  <a:t>total</a:t>
                </a:r>
                <a:r>
                  <a:rPr lang="it-IT" b="1" dirty="0">
                    <a:latin typeface="Adobe Caslon Pro"/>
                  </a:rPr>
                  <a:t> </a:t>
                </a:r>
                <a:r>
                  <a:rPr lang="it-IT" b="1" dirty="0" err="1">
                    <a:latin typeface="Adobe Caslon Pro"/>
                  </a:rPr>
                  <a:t>probability</a:t>
                </a:r>
                <a:r>
                  <a:rPr lang="it-IT" b="1" dirty="0">
                    <a:latin typeface="Adobe Caslon Pro"/>
                  </a:rPr>
                  <a:t> </a:t>
                </a:r>
                <a:r>
                  <a:rPr lang="it-IT" b="1" dirty="0" err="1">
                    <a:latin typeface="Adobe Caslon Pro"/>
                  </a:rPr>
                  <a:t>theorem</a:t>
                </a:r>
                <a:r>
                  <a:rPr lang="it-IT" b="1" dirty="0">
                    <a:latin typeface="Adobe Caslon Pro"/>
                  </a:rPr>
                  <a:t> </a:t>
                </a:r>
                <a:r>
                  <a:rPr lang="it-IT" dirty="0">
                    <a:latin typeface="Adobe Caslon Pro"/>
                  </a:rPr>
                  <a:t>for the</a:t>
                </a:r>
                <a:r>
                  <a:rPr lang="it-IT" i="1" dirty="0">
                    <a:latin typeface="Adobe Caslon Pro"/>
                  </a:rPr>
                  <a:t> </a:t>
                </a:r>
                <a:r>
                  <a:rPr lang="it-IT" i="1" dirty="0" err="1">
                    <a:latin typeface="Adobe Caslon Pro"/>
                  </a:rPr>
                  <a:t>yearly</a:t>
                </a:r>
                <a:r>
                  <a:rPr lang="it-IT" i="1" dirty="0">
                    <a:latin typeface="Adobe Caslon Pro"/>
                  </a:rPr>
                  <a:t> </a:t>
                </a:r>
                <a:r>
                  <a:rPr lang="it-IT" i="1" dirty="0" err="1">
                    <a:latin typeface="Adobe Caslon Pro"/>
                  </a:rPr>
                  <a:t>mean</a:t>
                </a:r>
                <a:r>
                  <a:rPr lang="it-IT" i="1" dirty="0">
                    <a:latin typeface="Adobe Caslon Pro"/>
                  </a:rPr>
                  <a:t> </a:t>
                </a:r>
                <a:r>
                  <a:rPr lang="it-IT" i="1" dirty="0" err="1">
                    <a:latin typeface="Adobe Caslon Pro"/>
                  </a:rPr>
                  <a:t>number</a:t>
                </a:r>
                <a:r>
                  <a:rPr lang="it-IT" i="1" dirty="0">
                    <a:latin typeface="Adobe Caslon Pro"/>
                  </a:rPr>
                  <a:t> of events of a </a:t>
                </a:r>
                <a:r>
                  <a:rPr lang="it-IT" i="1" dirty="0" err="1">
                    <a:latin typeface="Adobe Caslon Pro"/>
                  </a:rPr>
                  <a:t>selected</a:t>
                </a:r>
                <a:r>
                  <a:rPr lang="it-IT" i="1" dirty="0">
                    <a:latin typeface="Adobe Caslon Pro"/>
                  </a:rPr>
                  <a:t> </a:t>
                </a:r>
                <a:r>
                  <a:rPr lang="it-IT" i="1" dirty="0" err="1">
                    <a:latin typeface="Adobe Caslon Pro"/>
                  </a:rPr>
                  <a:t>decision</a:t>
                </a:r>
                <a:r>
                  <a:rPr lang="it-IT" i="1" dirty="0">
                    <a:latin typeface="Adobe Caslon Pro"/>
                  </a:rPr>
                  <a:t> </a:t>
                </a:r>
                <a:r>
                  <a:rPr lang="it-IT" i="1" dirty="0" err="1">
                    <a:latin typeface="Adobe Caslon Pro"/>
                  </a:rPr>
                  <a:t>variable</a:t>
                </a: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endParaRPr lang="it-IT" i="1" dirty="0">
                  <a:latin typeface="Adobe Caslon Pro"/>
                </a:endParaRPr>
              </a:p>
              <a:p>
                <a:pPr marL="285750" indent="-285750">
                  <a:buFont typeface="Wingdings" panose="05000000000000000000" pitchFamily="2" charset="2"/>
                  <a:buChar char="§"/>
                </a:pPr>
                <a:r>
                  <a:rPr lang="it-IT" dirty="0">
                    <a:latin typeface="Adobe Caslon Pro"/>
                  </a:rPr>
                  <a:t>with the </a:t>
                </a:r>
                <a:r>
                  <a:rPr lang="it-IT" dirty="0" err="1">
                    <a:latin typeface="Adobe Caslon Pro"/>
                  </a:rPr>
                  <a:t>underlying</a:t>
                </a:r>
                <a:r>
                  <a:rPr lang="it-IT" dirty="0">
                    <a:latin typeface="Adobe Caslon Pro"/>
                  </a:rPr>
                  <a:t> </a:t>
                </a:r>
                <a:r>
                  <a:rPr lang="it-IT" dirty="0" err="1">
                    <a:latin typeface="Adobe Caslon Pro"/>
                  </a:rPr>
                  <a:t>assumptions</a:t>
                </a:r>
                <a:r>
                  <a:rPr lang="it-IT" dirty="0">
                    <a:latin typeface="Adobe Caslon Pro"/>
                  </a:rPr>
                  <a:t> of:</a:t>
                </a:r>
              </a:p>
              <a:p>
                <a:r>
                  <a:rPr lang="it-IT" dirty="0">
                    <a:latin typeface="Adobe Caslon Pro"/>
                  </a:rPr>
                  <a:t>	- </a:t>
                </a:r>
                <a:r>
                  <a:rPr lang="it-IT" dirty="0" err="1">
                    <a:latin typeface="Adobe Caslon Pro"/>
                  </a:rPr>
                  <a:t>Markovian</a:t>
                </a:r>
                <a:r>
                  <a:rPr lang="it-IT" dirty="0">
                    <a:latin typeface="Adobe Caslon Pro"/>
                  </a:rPr>
                  <a:t> </a:t>
                </a:r>
                <a:r>
                  <a:rPr lang="it-IT" dirty="0" err="1">
                    <a:latin typeface="Adobe Caslon Pro"/>
                  </a:rPr>
                  <a:t>structure</a:t>
                </a:r>
                <a:r>
                  <a:rPr lang="it-IT" dirty="0">
                    <a:latin typeface="Adobe Caslon Pro"/>
                  </a:rPr>
                  <a:t> </a:t>
                </a:r>
                <a:r>
                  <a:rPr lang="it-IT" dirty="0">
                    <a:latin typeface="Adobe Caslon Pro"/>
                    <a:sym typeface="Wingdings" panose="05000000000000000000" pitchFamily="2" charset="2"/>
                  </a:rPr>
                  <a:t> </a:t>
                </a:r>
                <a14:m>
                  <m:oMath xmlns:m="http://schemas.openxmlformats.org/officeDocument/2006/math">
                    <m:r>
                      <a:rPr lang="it-IT" b="0" i="1" smtClean="0">
                        <a:latin typeface="Cambria Math" panose="02040503050406030204" pitchFamily="18" charset="0"/>
                        <a:sym typeface="Wingdings" panose="05000000000000000000" pitchFamily="2" charset="2"/>
                      </a:rPr>
                      <m:t>𝐷𝑉</m:t>
                    </m:r>
                    <m:r>
                      <a:rPr lang="it-IT" i="1">
                        <a:latin typeface="Cambria Math" panose="02040503050406030204" pitchFamily="18" charset="0"/>
                        <a:sym typeface="Wingdings" panose="05000000000000000000" pitchFamily="2" charset="2"/>
                      </a:rPr>
                      <m:t>     </m:t>
                    </m:r>
                    <m:r>
                      <a:rPr lang="it-IT" i="1">
                        <a:latin typeface="Cambria Math" panose="02040503050406030204" pitchFamily="18" charset="0"/>
                        <a:sym typeface="Wingdings" panose="05000000000000000000" pitchFamily="2" charset="2"/>
                      </a:rPr>
                      <m:t>𝐸𝐷𝑃</m:t>
                    </m:r>
                    <m:r>
                      <a:rPr lang="it-IT" i="1">
                        <a:latin typeface="Cambria Math" panose="02040503050406030204" pitchFamily="18" charset="0"/>
                        <a:sym typeface="Wingdings" panose="05000000000000000000" pitchFamily="2" charset="2"/>
                      </a:rPr>
                      <m:t>,</m:t>
                    </m:r>
                    <m:r>
                      <a:rPr lang="it-IT" i="1">
                        <a:latin typeface="Cambria Math" panose="02040503050406030204" pitchFamily="18" charset="0"/>
                        <a:sym typeface="Wingdings" panose="05000000000000000000" pitchFamily="2" charset="2"/>
                      </a:rPr>
                      <m:t>𝐼𝑀</m:t>
                    </m:r>
                    <m:r>
                      <a:rPr lang="it-IT" i="1">
                        <a:latin typeface="Cambria Math" panose="02040503050406030204" pitchFamily="18" charset="0"/>
                        <a:sym typeface="Wingdings" panose="05000000000000000000" pitchFamily="2" charset="2"/>
                      </a:rPr>
                      <m:t>|</m:t>
                    </m:r>
                    <m:r>
                      <a:rPr lang="it-IT" i="1">
                        <a:latin typeface="Cambria Math" panose="02040503050406030204" pitchFamily="18" charset="0"/>
                        <a:sym typeface="Wingdings" panose="05000000000000000000" pitchFamily="2" charset="2"/>
                      </a:rPr>
                      <m:t>𝐷𝑀</m:t>
                    </m:r>
                    <m:r>
                      <a:rPr lang="it-IT" i="1">
                        <a:latin typeface="Cambria Math" panose="02040503050406030204" pitchFamily="18" charset="0"/>
                        <a:sym typeface="Wingdings" panose="05000000000000000000" pitchFamily="2" charset="2"/>
                      </a:rPr>
                      <m:t>=</m:t>
                    </m:r>
                    <m:r>
                      <a:rPr lang="it-IT" i="1">
                        <a:latin typeface="Cambria Math" panose="02040503050406030204" pitchFamily="18" charset="0"/>
                        <a:sym typeface="Wingdings" panose="05000000000000000000" pitchFamily="2" charset="2"/>
                      </a:rPr>
                      <m:t>𝑑𝑚</m:t>
                    </m:r>
                    <m:r>
                      <a:rPr lang="it-IT" i="1">
                        <a:latin typeface="Cambria Math" panose="02040503050406030204" pitchFamily="18" charset="0"/>
                        <a:sym typeface="Wingdings" panose="05000000000000000000" pitchFamily="2" charset="2"/>
                      </a:rPr>
                      <m:t>   ;</m:t>
                    </m:r>
                    <m:r>
                      <a:rPr lang="it-IT" i="1" smtClean="0">
                        <a:latin typeface="Cambria Math" panose="02040503050406030204" pitchFamily="18" charset="0"/>
                        <a:sym typeface="Wingdings" panose="05000000000000000000" pitchFamily="2" charset="2"/>
                      </a:rPr>
                      <m:t>𝐷</m:t>
                    </m:r>
                    <m:r>
                      <a:rPr lang="it-IT" b="0" i="1" smtClean="0">
                        <a:latin typeface="Cambria Math" panose="02040503050406030204" pitchFamily="18" charset="0"/>
                        <a:sym typeface="Wingdings" panose="05000000000000000000" pitchFamily="2" charset="2"/>
                      </a:rPr>
                      <m:t>𝑀</m:t>
                    </m:r>
                    <m:r>
                      <a:rPr lang="it-IT" i="1">
                        <a:latin typeface="Cambria Math" panose="02040503050406030204" pitchFamily="18" charset="0"/>
                        <a:sym typeface="Wingdings" panose="05000000000000000000" pitchFamily="2" charset="2"/>
                      </a:rPr>
                      <m:t>     </m:t>
                    </m:r>
                    <m:r>
                      <a:rPr lang="it-IT" i="1">
                        <a:latin typeface="Cambria Math" panose="02040503050406030204" pitchFamily="18" charset="0"/>
                        <a:sym typeface="Wingdings" panose="05000000000000000000" pitchFamily="2" charset="2"/>
                      </a:rPr>
                      <m:t>𝐼𝑀</m:t>
                    </m:r>
                    <m:r>
                      <a:rPr lang="it-IT" i="1">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𝐸𝐷𝑃</m:t>
                    </m:r>
                    <m:r>
                      <a:rPr lang="it-IT" i="1">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𝑒𝑑𝑝</m:t>
                    </m:r>
                  </m:oMath>
                </a14:m>
                <a:r>
                  <a:rPr lang="it-IT" dirty="0">
                    <a:latin typeface="Adobe Caslon Pro"/>
                  </a:rPr>
                  <a:t>;</a:t>
                </a:r>
              </a:p>
              <a:p>
                <a:r>
                  <a:rPr lang="it-IT" dirty="0">
                    <a:latin typeface="Adobe Caslon Pro"/>
                  </a:rPr>
                  <a:t>	- No-aging </a:t>
                </a:r>
                <a:r>
                  <a:rPr lang="it-IT" dirty="0" err="1">
                    <a:latin typeface="Adobe Caslon Pro"/>
                  </a:rPr>
                  <a:t>effects</a:t>
                </a:r>
                <a:r>
                  <a:rPr lang="it-IT" dirty="0">
                    <a:latin typeface="Adobe Caslon Pro"/>
                  </a:rPr>
                  <a:t> on </a:t>
                </a:r>
                <a:r>
                  <a:rPr lang="it-IT" dirty="0" err="1">
                    <a:latin typeface="Adobe Caslon Pro"/>
                  </a:rPr>
                  <a:t>structures</a:t>
                </a:r>
                <a:r>
                  <a:rPr lang="it-IT" dirty="0">
                    <a:latin typeface="Adobe Caslon Pro"/>
                  </a:rPr>
                  <a:t>;</a:t>
                </a:r>
              </a:p>
              <a:p>
                <a:r>
                  <a:rPr lang="it-IT" dirty="0">
                    <a:latin typeface="Adobe Caslon Pro"/>
                  </a:rPr>
                  <a:t>	- </a:t>
                </a:r>
                <a:r>
                  <a:rPr lang="it-IT" dirty="0" err="1">
                    <a:latin typeface="Adobe Caslon Pro"/>
                  </a:rPr>
                  <a:t>Poisson’s</a:t>
                </a:r>
                <a:r>
                  <a:rPr lang="it-IT" dirty="0">
                    <a:latin typeface="Adobe Caslon Pro"/>
                  </a:rPr>
                  <a:t> </a:t>
                </a:r>
                <a:r>
                  <a:rPr lang="it-IT" dirty="0" err="1">
                    <a:latin typeface="Adobe Caslon Pro"/>
                  </a:rPr>
                  <a:t>processes</a:t>
                </a:r>
                <a:r>
                  <a:rPr lang="it-IT" dirty="0">
                    <a:latin typeface="Adobe Caslon Pro"/>
                  </a:rPr>
                  <a:t> </a:t>
                </a:r>
                <a:r>
                  <a:rPr lang="it-IT" dirty="0">
                    <a:latin typeface="Adobe Caslon Pro"/>
                    <a:sym typeface="Wingdings" panose="05000000000000000000" pitchFamily="2" charset="2"/>
                  </a:rPr>
                  <a:t> </a:t>
                </a:r>
                <a:r>
                  <a:rPr lang="it-IT" dirty="0" err="1">
                    <a:latin typeface="Adobe Caslon Pro"/>
                    <a:sym typeface="Wingdings" panose="05000000000000000000" pitchFamily="2" charset="2"/>
                  </a:rPr>
                  <a:t>m</a:t>
                </a:r>
                <a:r>
                  <a:rPr lang="it-IT" dirty="0" err="1">
                    <a:latin typeface="Adobe Caslon Pro"/>
                  </a:rPr>
                  <a:t>emoryless</a:t>
                </a:r>
                <a:r>
                  <a:rPr lang="it-IT" dirty="0">
                    <a:latin typeface="Adobe Caslon Pro"/>
                  </a:rPr>
                  <a:t> </a:t>
                </a:r>
                <a:r>
                  <a:rPr lang="it-IT" dirty="0" err="1">
                    <a:latin typeface="Adobe Caslon Pro"/>
                  </a:rPr>
                  <a:t>seismic</a:t>
                </a:r>
                <a:r>
                  <a:rPr lang="it-IT" dirty="0">
                    <a:latin typeface="Adobe Caslon Pro"/>
                  </a:rPr>
                  <a:t> events.</a:t>
                </a:r>
              </a:p>
              <a:p>
                <a:endParaRPr lang="it-IT" dirty="0">
                  <a:latin typeface="Adobe Caslon Pro"/>
                </a:endParaRPr>
              </a:p>
            </p:txBody>
          </p:sp>
        </mc:Choice>
        <mc:Fallback>
          <p:sp>
            <p:nvSpPr>
              <p:cNvPr id="4" name="Segnaposto testo 3"/>
              <p:cNvSpPr>
                <a:spLocks noGrp="1" noRot="1" noChangeAspect="1" noMove="1" noResize="1" noEditPoints="1" noAdjustHandles="1" noChangeArrowheads="1" noChangeShapeType="1" noTextEdit="1"/>
              </p:cNvSpPr>
              <p:nvPr>
                <p:ph type="body" sz="quarter" idx="12"/>
              </p:nvPr>
            </p:nvSpPr>
            <p:spPr>
              <a:xfrm>
                <a:off x="741122" y="2481263"/>
                <a:ext cx="10185378" cy="585262"/>
              </a:xfrm>
              <a:blipFill>
                <a:blip r:embed="rId3"/>
                <a:stretch>
                  <a:fillRect l="-419" t="-9375" b="-591667"/>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3</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sp>
        <p:nvSpPr>
          <p:cNvPr id="3" name="Segnaposto testo 2"/>
          <p:cNvSpPr>
            <a:spLocks noGrp="1"/>
          </p:cNvSpPr>
          <p:nvPr>
            <p:ph type="body" sz="quarter" idx="11"/>
          </p:nvPr>
        </p:nvSpPr>
        <p:spPr>
          <a:xfrm>
            <a:off x="741121" y="1903655"/>
            <a:ext cx="6746875" cy="428625"/>
          </a:xfrm>
        </p:spPr>
        <p:txBody>
          <a:bodyPr/>
          <a:lstStyle/>
          <a:p>
            <a:r>
              <a:rPr lang="it-IT" dirty="0">
                <a:latin typeface="Adobe Caslon Pro"/>
              </a:rPr>
              <a:t>The </a:t>
            </a:r>
            <a:r>
              <a:rPr lang="it-IT" b="1" dirty="0">
                <a:latin typeface="Adobe Caslon Pro"/>
              </a:rPr>
              <a:t>PEER-PBEE</a:t>
            </a:r>
            <a:r>
              <a:rPr lang="it-IT" dirty="0">
                <a:latin typeface="Adobe Caslon Pro"/>
              </a:rPr>
              <a:t> Framework</a:t>
            </a:r>
            <a:endParaRPr lang="en-GB" dirty="0">
              <a:latin typeface="Adobe Caslon Pro"/>
            </a:endParaRPr>
          </a:p>
        </p:txBody>
      </p:sp>
      <p:pic>
        <p:nvPicPr>
          <p:cNvPr id="23" name="Immagine 22">
            <a:extLst>
              <a:ext uri="{FF2B5EF4-FFF2-40B4-BE49-F238E27FC236}">
                <a16:creationId xmlns:a16="http://schemas.microsoft.com/office/drawing/2014/main" id="{BA9E1E84-F6D2-4B36-BB2F-C8F04048C378}"/>
              </a:ext>
            </a:extLst>
          </p:cNvPr>
          <p:cNvPicPr>
            <a:picLocks noChangeAspect="1"/>
          </p:cNvPicPr>
          <p:nvPr/>
        </p:nvPicPr>
        <p:blipFill>
          <a:blip r:embed="rId5"/>
          <a:stretch>
            <a:fillRect/>
          </a:stretch>
        </p:blipFill>
        <p:spPr>
          <a:xfrm>
            <a:off x="2084346" y="3977856"/>
            <a:ext cx="7305675" cy="809625"/>
          </a:xfrm>
          <a:prstGeom prst="rect">
            <a:avLst/>
          </a:prstGeom>
        </p:spPr>
      </p:pic>
      <p:pic>
        <p:nvPicPr>
          <p:cNvPr id="24" name="Immagine 23">
            <a:extLst>
              <a:ext uri="{FF2B5EF4-FFF2-40B4-BE49-F238E27FC236}">
                <a16:creationId xmlns:a16="http://schemas.microsoft.com/office/drawing/2014/main" id="{5948F14F-C438-493F-9622-D6F3F0380159}"/>
              </a:ext>
            </a:extLst>
          </p:cNvPr>
          <p:cNvPicPr>
            <a:picLocks noChangeAspect="1"/>
          </p:cNvPicPr>
          <p:nvPr/>
        </p:nvPicPr>
        <p:blipFill>
          <a:blip r:embed="rId6"/>
          <a:stretch>
            <a:fillRect/>
          </a:stretch>
        </p:blipFill>
        <p:spPr>
          <a:xfrm>
            <a:off x="4292997" y="3396831"/>
            <a:ext cx="3505200" cy="581025"/>
          </a:xfrm>
          <a:prstGeom prst="rect">
            <a:avLst/>
          </a:prstGeom>
        </p:spPr>
      </p:pic>
      <p:cxnSp>
        <p:nvCxnSpPr>
          <p:cNvPr id="17" name="Connettore diritto 16">
            <a:extLst>
              <a:ext uri="{FF2B5EF4-FFF2-40B4-BE49-F238E27FC236}">
                <a16:creationId xmlns:a16="http://schemas.microsoft.com/office/drawing/2014/main" id="{36A462F5-F6A8-48F8-9C1E-4287AF852735}"/>
              </a:ext>
            </a:extLst>
          </p:cNvPr>
          <p:cNvCxnSpPr>
            <a:cxnSpLocks/>
          </p:cNvCxnSpPr>
          <p:nvPr/>
        </p:nvCxnSpPr>
        <p:spPr>
          <a:xfrm>
            <a:off x="4000982" y="3066525"/>
            <a:ext cx="5389039" cy="0"/>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A9798A96-EC9F-4963-AFC5-E8AD30D9B966}"/>
              </a:ext>
            </a:extLst>
          </p:cNvPr>
          <p:cNvSpPr/>
          <p:nvPr/>
        </p:nvSpPr>
        <p:spPr>
          <a:xfrm>
            <a:off x="1944545" y="4062975"/>
            <a:ext cx="901003" cy="585261"/>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20" name="Connettore 2 19" title="Standard Normal CDF">
            <a:extLst>
              <a:ext uri="{FF2B5EF4-FFF2-40B4-BE49-F238E27FC236}">
                <a16:creationId xmlns:a16="http://schemas.microsoft.com/office/drawing/2014/main" id="{FFAF0166-D275-4785-BAF8-DED6C79EFCA8}"/>
              </a:ext>
            </a:extLst>
          </p:cNvPr>
          <p:cNvCxnSpPr>
            <a:cxnSpLocks/>
            <a:endCxn id="19" idx="0"/>
          </p:cNvCxnSpPr>
          <p:nvPr/>
        </p:nvCxnSpPr>
        <p:spPr>
          <a:xfrm flipH="1">
            <a:off x="2395047" y="3066525"/>
            <a:ext cx="1548060" cy="996450"/>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046D6BDF-61DA-40FA-B352-4892602A31B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4537205" y="5360223"/>
            <a:ext cx="327508" cy="347560"/>
          </a:xfrm>
          <a:prstGeom prst="rect">
            <a:avLst/>
          </a:prstGeom>
        </p:spPr>
      </p:pic>
      <p:pic>
        <p:nvPicPr>
          <p:cNvPr id="30" name="Immagine 29">
            <a:extLst>
              <a:ext uri="{FF2B5EF4-FFF2-40B4-BE49-F238E27FC236}">
                <a16:creationId xmlns:a16="http://schemas.microsoft.com/office/drawing/2014/main" id="{B5F38166-FAD1-4C03-B3D5-FCF70333219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313609" y="5349590"/>
            <a:ext cx="327508" cy="347560"/>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F75609F8-37CE-4736-AF70-2FE3FEE16516}"/>
                  </a:ext>
                </a:extLst>
              </p:cNvPr>
              <p:cNvSpPr txBox="1"/>
              <p:nvPr/>
            </p:nvSpPr>
            <p:spPr>
              <a:xfrm>
                <a:off x="9757317" y="4170939"/>
                <a:ext cx="8251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oMath>
                  </m:oMathPara>
                </a14:m>
                <a:endParaRPr lang="it-IT" dirty="0"/>
              </a:p>
            </p:txBody>
          </p:sp>
        </mc:Choice>
        <mc:Fallback xmlns="">
          <p:sp>
            <p:nvSpPr>
              <p:cNvPr id="2" name="CasellaDiTesto 1">
                <a:extLst>
                  <a:ext uri="{FF2B5EF4-FFF2-40B4-BE49-F238E27FC236}">
                    <a16:creationId xmlns:a16="http://schemas.microsoft.com/office/drawing/2014/main" id="{F75609F8-37CE-4736-AF70-2FE3FEE16516}"/>
                  </a:ext>
                </a:extLst>
              </p:cNvPr>
              <p:cNvSpPr txBox="1">
                <a:spLocks noRot="1" noChangeAspect="1" noMove="1" noResize="1" noEditPoints="1" noAdjustHandles="1" noChangeArrowheads="1" noChangeShapeType="1" noTextEdit="1"/>
              </p:cNvSpPr>
              <p:nvPr/>
            </p:nvSpPr>
            <p:spPr>
              <a:xfrm>
                <a:off x="9757317" y="4170939"/>
                <a:ext cx="825190" cy="369332"/>
              </a:xfrm>
              <a:prstGeom prst="rect">
                <a:avLst/>
              </a:prstGeom>
              <a:blipFill>
                <a:blip r:embed="rId11"/>
                <a:stretch>
                  <a:fillRect b="-13115"/>
                </a:stretch>
              </a:blipFill>
            </p:spPr>
            <p:txBody>
              <a:bodyPr/>
              <a:lstStyle/>
              <a:p>
                <a:r>
                  <a:rPr lang="it-IT">
                    <a:noFill/>
                  </a:rPr>
                  <a:t> </a:t>
                </a:r>
              </a:p>
            </p:txBody>
          </p:sp>
        </mc:Fallback>
      </mc:AlternateContent>
    </p:spTree>
    <p:extLst>
      <p:ext uri="{BB962C8B-B14F-4D97-AF65-F5344CB8AC3E}">
        <p14:creationId xmlns:p14="http://schemas.microsoft.com/office/powerpoint/2010/main" val="107158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3: Definition of </a:t>
            </a:r>
            <a:r>
              <a:rPr lang="it-IT" i="1" dirty="0" err="1">
                <a:latin typeface="Adobe Caslon Pro"/>
              </a:rPr>
              <a:t>damage</a:t>
            </a:r>
            <a:r>
              <a:rPr lang="it-IT" i="1" dirty="0">
                <a:latin typeface="Adobe Caslon Pro"/>
              </a:rPr>
              <a:t> </a:t>
            </a:r>
            <a:r>
              <a:rPr lang="it-IT" i="1" dirty="0" err="1">
                <a:latin typeface="Adobe Caslon Pro"/>
              </a:rPr>
              <a:t>limit</a:t>
            </a:r>
            <a:r>
              <a:rPr lang="it-IT" i="1" dirty="0">
                <a:latin typeface="Adobe Caslon Pro"/>
              </a:rPr>
              <a:t> </a:t>
            </a:r>
            <a:r>
              <a:rPr lang="it-IT" i="1" dirty="0" err="1">
                <a:latin typeface="Adobe Caslon Pro"/>
              </a:rPr>
              <a:t>states</a:t>
            </a:r>
            <a:r>
              <a:rPr lang="it-IT" i="1" dirty="0">
                <a:latin typeface="Adobe Caslon Pro"/>
              </a:rPr>
              <a:t> </a:t>
            </a:r>
            <a:r>
              <a:rPr lang="it-IT" dirty="0">
                <a:latin typeface="Adobe Caslon Pro"/>
              </a:rPr>
              <a:t>and </a:t>
            </a:r>
            <a:r>
              <a:rPr lang="it-IT" dirty="0" err="1">
                <a:latin typeface="Adobe Caslon Pro"/>
              </a:rPr>
              <a:t>reference</a:t>
            </a:r>
            <a:r>
              <a:rPr lang="it-IT" dirty="0">
                <a:latin typeface="Adobe Caslon Pro"/>
              </a:rPr>
              <a:t> </a:t>
            </a:r>
            <a:r>
              <a:rPr lang="it-IT" i="1" dirty="0">
                <a:latin typeface="Adobe Caslon Pro"/>
              </a:rPr>
              <a:t>EDP</a:t>
            </a:r>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30</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741119" y="2651959"/>
            <a:ext cx="8355989" cy="400674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numCol="2"/>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dirty="0" err="1">
                <a:latin typeface="Adobe Caslon Pro"/>
              </a:rPr>
              <a:t>Codes</a:t>
            </a:r>
            <a:r>
              <a:rPr lang="it-IT" u="sng" dirty="0">
                <a:latin typeface="Adobe Caslon Pro"/>
              </a:rPr>
              <a:t>:</a:t>
            </a:r>
          </a:p>
          <a:p>
            <a:r>
              <a:rPr lang="en-US" sz="1600" dirty="0">
                <a:latin typeface="Adobe Caslon Pro"/>
                <a:ea typeface="Linux Libertine G" panose="02000503000000000000" pitchFamily="2" charset="0"/>
                <a:cs typeface="Linux Libertine G" panose="02000503000000000000" pitchFamily="2" charset="0"/>
              </a:rPr>
              <a:t>%% MDOF Properties </a:t>
            </a:r>
          </a:p>
          <a:p>
            <a:r>
              <a:rPr lang="en-US" sz="1600" dirty="0">
                <a:latin typeface="Adobe Caslon Pro"/>
                <a:ea typeface="Linux Libertine G" panose="02000503000000000000" pitchFamily="2" charset="0"/>
                <a:cs typeface="Linux Libertine G" panose="02000503000000000000" pitchFamily="2" charset="0"/>
              </a:rPr>
              <a:t>% Choose between the structural system</a:t>
            </a:r>
          </a:p>
          <a:p>
            <a:r>
              <a:rPr lang="en-US" sz="1600" dirty="0" err="1">
                <a:latin typeface="Adobe Caslon Pro"/>
                <a:ea typeface="Linux Libertine G" panose="02000503000000000000" pitchFamily="2" charset="0"/>
                <a:cs typeface="Linux Libertine G" panose="02000503000000000000" pitchFamily="2" charset="0"/>
              </a:rPr>
              <a:t>MDOF_properties_BW_MRF</a:t>
            </a:r>
            <a:endParaRPr lang="en-US" sz="1600" dirty="0">
              <a:latin typeface="Adobe Caslon Pro"/>
              <a:ea typeface="Linux Libertine G" panose="02000503000000000000" pitchFamily="2" charset="0"/>
              <a:cs typeface="Linux Libertine G" panose="02000503000000000000" pitchFamily="2" charset="0"/>
            </a:endParaRPr>
          </a:p>
          <a:p>
            <a:r>
              <a:rPr lang="en-US" sz="1800" dirty="0" err="1">
                <a:latin typeface="Adobe Caslon Pro"/>
                <a:ea typeface="Linux Libertine G" panose="02000503000000000000" pitchFamily="2" charset="0"/>
                <a:cs typeface="Linux Libertine G" panose="02000503000000000000" pitchFamily="2" charset="0"/>
              </a:rPr>
              <a:t>MDOF_properties_BW_BF</a:t>
            </a:r>
            <a:endParaRPr lang="en-US" sz="1800" dirty="0">
              <a:latin typeface="Adobe Caslon Pro"/>
              <a:ea typeface="Linux Libertine G" panose="02000503000000000000" pitchFamily="2" charset="0"/>
              <a:cs typeface="Linux Libertine G" panose="02000503000000000000" pitchFamily="2" charset="0"/>
            </a:endParaRPr>
          </a:p>
          <a:p>
            <a:r>
              <a:rPr lang="en-US" dirty="0">
                <a:latin typeface="Adobe Caslon Pro"/>
                <a:ea typeface="Linux Libertine G" panose="02000503000000000000" pitchFamily="2" charset="0"/>
                <a:cs typeface="Linux Libertine G" panose="02000503000000000000" pitchFamily="2" charset="0"/>
              </a:rPr>
              <a:t>% and  between linear or hysteretic </a:t>
            </a:r>
            <a:r>
              <a:rPr lang="en-US" dirty="0" err="1">
                <a:latin typeface="Adobe Caslon Pro"/>
                <a:ea typeface="Linux Libertine G" panose="02000503000000000000" pitchFamily="2" charset="0"/>
                <a:cs typeface="Linux Libertine G" panose="02000503000000000000" pitchFamily="2" charset="0"/>
              </a:rPr>
              <a:t>behaviour</a:t>
            </a:r>
            <a:endParaRPr lang="en-US" dirty="0">
              <a:latin typeface="Adobe Caslon Pro"/>
              <a:ea typeface="Linux Libertine G" panose="02000503000000000000" pitchFamily="2" charset="0"/>
              <a:cs typeface="Linux Libertine G" panose="02000503000000000000" pitchFamily="2" charset="0"/>
            </a:endParaRPr>
          </a:p>
          <a:p>
            <a:r>
              <a:rPr lang="en-US" dirty="0">
                <a:latin typeface="Adobe Caslon Pro"/>
              </a:rPr>
              <a:t>%% Structural </a:t>
            </a:r>
            <a:r>
              <a:rPr lang="en-US" dirty="0" err="1">
                <a:latin typeface="Adobe Caslon Pro"/>
              </a:rPr>
              <a:t>behaviour</a:t>
            </a:r>
            <a:endParaRPr lang="en-US" dirty="0">
              <a:latin typeface="Adobe Caslon Pro"/>
            </a:endParaRPr>
          </a:p>
          <a:p>
            <a:r>
              <a:rPr lang="it-IT" dirty="0" err="1">
                <a:latin typeface="Adobe Caslon Pro"/>
              </a:rPr>
              <a:t>System_type</a:t>
            </a:r>
            <a:r>
              <a:rPr lang="it-IT" dirty="0">
                <a:latin typeface="Adobe Caslon Pro"/>
              </a:rPr>
              <a:t> = ‘le’; % ‘</a:t>
            </a:r>
            <a:r>
              <a:rPr lang="it-IT" dirty="0" err="1">
                <a:latin typeface="Adobe Caslon Pro"/>
              </a:rPr>
              <a:t>bw</a:t>
            </a:r>
            <a:r>
              <a:rPr lang="it-IT" dirty="0">
                <a:latin typeface="Adobe Caslon Pro"/>
              </a:rPr>
              <a:t>’</a:t>
            </a:r>
          </a:p>
          <a:p>
            <a:r>
              <a:rPr lang="it-IT" dirty="0">
                <a:latin typeface="Adobe Caslon Pro"/>
              </a:rPr>
              <a:t>% </a:t>
            </a:r>
            <a:r>
              <a:rPr lang="it-IT" dirty="0" err="1">
                <a:latin typeface="Adobe Caslon Pro"/>
              </a:rPr>
              <a:t>bw</a:t>
            </a:r>
            <a:r>
              <a:rPr lang="it-IT" dirty="0">
                <a:latin typeface="Adobe Caslon Pro"/>
              </a:rPr>
              <a:t> = </a:t>
            </a:r>
            <a:r>
              <a:rPr lang="it-IT" dirty="0" err="1">
                <a:latin typeface="Adobe Caslon Pro"/>
              </a:rPr>
              <a:t>bouc-wen</a:t>
            </a:r>
            <a:endParaRPr lang="it-IT" dirty="0">
              <a:latin typeface="Adobe Caslon Pro"/>
            </a:endParaRPr>
          </a:p>
          <a:p>
            <a:r>
              <a:rPr lang="it-IT" dirty="0">
                <a:latin typeface="Adobe Caslon Pro"/>
              </a:rPr>
              <a:t>% le = linear </a:t>
            </a:r>
            <a:r>
              <a:rPr lang="it-IT" dirty="0" err="1">
                <a:latin typeface="Adobe Caslon Pro"/>
              </a:rPr>
              <a:t>elastic</a:t>
            </a:r>
            <a:endParaRPr lang="en-GB" dirty="0">
              <a:latin typeface="Adobe Caslon Pro"/>
            </a:endParaRPr>
          </a:p>
          <a:p>
            <a:r>
              <a:rPr lang="en-GB" i="1" dirty="0">
                <a:latin typeface="Adobe Caslon Pro"/>
              </a:rPr>
              <a:t>…</a:t>
            </a:r>
          </a:p>
          <a:p>
            <a:r>
              <a:rPr lang="en-GB" dirty="0">
                <a:latin typeface="Adobe Caslon Pro"/>
              </a:rPr>
              <a:t>%% Limit States</a:t>
            </a:r>
          </a:p>
          <a:p>
            <a:r>
              <a:rPr lang="en-GB" dirty="0">
                <a:latin typeface="Adobe Caslon Pro"/>
              </a:rPr>
              <a:t>LS = [0.50 0.75 1 2 3]*4/100;</a:t>
            </a:r>
          </a:p>
          <a:p>
            <a:r>
              <a:rPr lang="en-GB" dirty="0">
                <a:latin typeface="Adobe Caslon Pro"/>
              </a:rPr>
              <a:t>for </a:t>
            </a:r>
            <a:r>
              <a:rPr lang="en-GB" dirty="0" err="1">
                <a:latin typeface="Adobe Caslon Pro"/>
              </a:rPr>
              <a:t>ls_i</a:t>
            </a:r>
            <a:r>
              <a:rPr lang="en-GB" dirty="0">
                <a:latin typeface="Adobe Caslon Pro"/>
              </a:rPr>
              <a:t> = 1:numel(LS)</a:t>
            </a:r>
          </a:p>
          <a:p>
            <a:r>
              <a:rPr lang="en-GB" dirty="0" err="1">
                <a:latin typeface="Adobe Caslon Pro"/>
              </a:rPr>
              <a:t>ls_val</a:t>
            </a:r>
            <a:r>
              <a:rPr lang="en-GB" dirty="0">
                <a:latin typeface="Adobe Caslon Pro"/>
              </a:rPr>
              <a:t> = LS(</a:t>
            </a:r>
            <a:r>
              <a:rPr lang="en-GB" dirty="0" err="1">
                <a:latin typeface="Adobe Caslon Pro"/>
              </a:rPr>
              <a:t>ls_i</a:t>
            </a:r>
            <a:r>
              <a:rPr lang="en-GB" dirty="0">
                <a:latin typeface="Adobe Caslon Pro"/>
              </a:rPr>
              <a:t>)</a:t>
            </a:r>
          </a:p>
          <a:p>
            <a:r>
              <a:rPr lang="en-GB" dirty="0" err="1">
                <a:latin typeface="Adobe Caslon Pro"/>
              </a:rPr>
              <a:t>Main_IDA_o_t</a:t>
            </a:r>
            <a:endParaRPr lang="en-GB" dirty="0">
              <a:latin typeface="Adobe Caslon Pro"/>
            </a:endParaRPr>
          </a:p>
          <a:p>
            <a:r>
              <a:rPr lang="en-GB" dirty="0" err="1">
                <a:latin typeface="Adobe Caslon Pro"/>
              </a:rPr>
              <a:t>ls_i</a:t>
            </a:r>
            <a:r>
              <a:rPr lang="en-GB" dirty="0">
                <a:latin typeface="Adobe Caslon Pro"/>
              </a:rPr>
              <a:t> = </a:t>
            </a:r>
            <a:r>
              <a:rPr lang="en-GB" dirty="0" err="1">
                <a:latin typeface="Adobe Caslon Pro"/>
              </a:rPr>
              <a:t>ls_i</a:t>
            </a:r>
            <a:r>
              <a:rPr lang="en-GB" dirty="0">
                <a:latin typeface="Adobe Caslon Pro"/>
              </a:rPr>
              <a:t> + 1;</a:t>
            </a:r>
          </a:p>
          <a:p>
            <a:r>
              <a:rPr lang="en-GB" dirty="0">
                <a:latin typeface="Adobe Caslon Pro"/>
              </a:rPr>
              <a:t>end</a:t>
            </a:r>
          </a:p>
          <a:p>
            <a:endParaRPr lang="en-GB" i="1" dirty="0">
              <a:latin typeface="Adobe Caslon Pro"/>
            </a:endParaRPr>
          </a:p>
        </p:txBody>
      </p:sp>
      <p:graphicFrame>
        <p:nvGraphicFramePr>
          <p:cNvPr id="25" name="Tabella 6">
            <a:extLst>
              <a:ext uri="{FF2B5EF4-FFF2-40B4-BE49-F238E27FC236}">
                <a16:creationId xmlns:a16="http://schemas.microsoft.com/office/drawing/2014/main" id="{B1B09E10-272A-4221-8320-AA561973E368}"/>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667116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4: </a:t>
            </a:r>
            <a:r>
              <a:rPr lang="it-IT" dirty="0" err="1">
                <a:latin typeface="Adobe Caslon Pro"/>
              </a:rPr>
              <a:t>Performing</a:t>
            </a:r>
            <a:r>
              <a:rPr lang="it-IT" dirty="0">
                <a:latin typeface="Adobe Caslon Pro"/>
              </a:rPr>
              <a:t> non-linear time histories </a:t>
            </a:r>
            <a:r>
              <a:rPr lang="it-IT" dirty="0" err="1">
                <a:latin typeface="Adobe Caslon Pro"/>
              </a:rPr>
              <a:t>analysis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31</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741119" y="2651959"/>
            <a:ext cx="9039489" cy="400674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numCol="1"/>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dirty="0" err="1">
                <a:latin typeface="Adobe Caslon Pro"/>
              </a:rPr>
              <a:t>Codes</a:t>
            </a:r>
            <a:r>
              <a:rPr lang="it-IT" u="sng" dirty="0">
                <a:latin typeface="Adobe Caslon Pro"/>
              </a:rPr>
              <a:t>:</a:t>
            </a:r>
          </a:p>
          <a:p>
            <a:r>
              <a:rPr lang="en-US" sz="1600" dirty="0">
                <a:latin typeface="Adobe Caslon Pro"/>
                <a:ea typeface="Linux Libertine G" panose="02000503000000000000" pitchFamily="2" charset="0"/>
                <a:cs typeface="Linux Libertine G" panose="02000503000000000000" pitchFamily="2" charset="0"/>
              </a:rPr>
              <a:t> %% Initial condition         </a:t>
            </a:r>
          </a:p>
          <a:p>
            <a:r>
              <a:rPr lang="en-US" sz="1600" dirty="0" err="1">
                <a:latin typeface="Adobe Caslon Pro"/>
                <a:ea typeface="Linux Libertine G" panose="02000503000000000000" pitchFamily="2" charset="0"/>
                <a:cs typeface="Linux Libertine G" panose="02000503000000000000" pitchFamily="2" charset="0"/>
              </a:rPr>
              <a:t>Mat.dFe</a:t>
            </a:r>
            <a:r>
              <a:rPr lang="en-US" sz="1600" dirty="0">
                <a:latin typeface="Adobe Caslon Pro"/>
                <a:ea typeface="Linux Libertine G" panose="02000503000000000000" pitchFamily="2" charset="0"/>
                <a:cs typeface="Linux Libertine G" panose="02000503000000000000" pitchFamily="2" charset="0"/>
              </a:rPr>
              <a:t>=zeros(</a:t>
            </a:r>
            <a:r>
              <a:rPr lang="en-US" sz="1600" dirty="0" err="1">
                <a:latin typeface="Adobe Caslon Pro"/>
                <a:ea typeface="Linux Libertine G" panose="02000503000000000000" pitchFamily="2" charset="0"/>
                <a:cs typeface="Linux Libertine G" panose="02000503000000000000" pitchFamily="2" charset="0"/>
              </a:rPr>
              <a:t>Mat.NDOF,numel</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a_g_norm</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Preallocation</a:t>
            </a:r>
            <a:r>
              <a:rPr lang="en-US" sz="1600" dirty="0">
                <a:latin typeface="Adobe Caslon Pro"/>
                <a:ea typeface="Linux Libertine G" panose="02000503000000000000" pitchFamily="2" charset="0"/>
                <a:cs typeface="Linux Libertine G" panose="02000503000000000000" pitchFamily="2" charset="0"/>
              </a:rPr>
              <a:t> for the load for the time series</a:t>
            </a:r>
          </a:p>
          <a:p>
            <a:r>
              <a:rPr lang="en-US" sz="1600" dirty="0" err="1">
                <a:latin typeface="Adobe Caslon Pro"/>
                <a:ea typeface="Linux Libertine G" panose="02000503000000000000" pitchFamily="2" charset="0"/>
                <a:cs typeface="Linux Libertine G" panose="02000503000000000000" pitchFamily="2" charset="0"/>
              </a:rPr>
              <a:t>a_g</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a_g_norm</a:t>
            </a:r>
            <a:r>
              <a:rPr lang="en-US" sz="1600" dirty="0">
                <a:latin typeface="Adobe Caslon Pro"/>
                <a:ea typeface="Linux Libertine G" panose="02000503000000000000" pitchFamily="2" charset="0"/>
                <a:cs typeface="Linux Libertine G" panose="02000503000000000000" pitchFamily="2" charset="0"/>
              </a:rPr>
              <a:t>*scale;                       % Scaled ground motion</a:t>
            </a:r>
          </a:p>
          <a:p>
            <a:r>
              <a:rPr lang="en-US" sz="1600" dirty="0" err="1">
                <a:latin typeface="Adobe Caslon Pro"/>
                <a:ea typeface="Linux Libertine G" panose="02000503000000000000" pitchFamily="2" charset="0"/>
                <a:cs typeface="Linux Libertine G" panose="02000503000000000000" pitchFamily="2" charset="0"/>
              </a:rPr>
              <a:t>Mat.Fe</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Mat.M</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Mat.r</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a_g</a:t>
            </a:r>
            <a:r>
              <a:rPr lang="en-US" sz="1600" dirty="0">
                <a:latin typeface="Adobe Caslon Pro"/>
                <a:ea typeface="Linux Libertine G" panose="02000503000000000000" pitchFamily="2" charset="0"/>
                <a:cs typeface="Linux Libertine G" panose="02000503000000000000" pitchFamily="2" charset="0"/>
              </a:rPr>
              <a:t>'*g;</a:t>
            </a:r>
          </a:p>
          <a:p>
            <a:r>
              <a:rPr lang="en-US" sz="1600" dirty="0">
                <a:latin typeface="Adobe Caslon Pro"/>
                <a:ea typeface="Linux Libertine G" panose="02000503000000000000" pitchFamily="2" charset="0"/>
                <a:cs typeface="Linux Libertine G" panose="02000503000000000000" pitchFamily="2" charset="0"/>
              </a:rPr>
              <a:t>%% Computation response </a:t>
            </a:r>
          </a:p>
          <a:p>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HistVarBw</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ResponceMDF_Bw</a:t>
            </a:r>
            <a:r>
              <a:rPr lang="en-US" sz="1600" dirty="0">
                <a:latin typeface="Adobe Caslon Pro"/>
                <a:ea typeface="Linux Libertine G" panose="02000503000000000000" pitchFamily="2" charset="0"/>
                <a:cs typeface="Linux Libertine G" panose="02000503000000000000" pitchFamily="2" charset="0"/>
              </a:rPr>
              <a:t>(Mat); </a:t>
            </a:r>
          </a:p>
          <a:p>
            <a:r>
              <a:rPr lang="en-US" sz="1600" dirty="0" err="1">
                <a:latin typeface="Adobe Caslon Pro"/>
                <a:ea typeface="Linux Libertine G" panose="02000503000000000000" pitchFamily="2" charset="0"/>
                <a:cs typeface="Linux Libertine G" panose="02000503000000000000" pitchFamily="2" charset="0"/>
              </a:rPr>
              <a:t>edp</a:t>
            </a:r>
            <a:r>
              <a:rPr lang="en-US" sz="1600" dirty="0">
                <a:latin typeface="Adobe Caslon Pro"/>
                <a:ea typeface="Linux Libertine G" panose="02000503000000000000" pitchFamily="2" charset="0"/>
                <a:cs typeface="Linux Libertine G" panose="02000503000000000000" pitchFamily="2" charset="0"/>
              </a:rPr>
              <a:t> = max(abs(</a:t>
            </a:r>
            <a:r>
              <a:rPr lang="en-US" sz="1600" dirty="0" err="1">
                <a:latin typeface="Adobe Caslon Pro"/>
                <a:ea typeface="Linux Libertine G" panose="02000503000000000000" pitchFamily="2" charset="0"/>
                <a:cs typeface="Linux Libertine G" panose="02000503000000000000" pitchFamily="2" charset="0"/>
              </a:rPr>
              <a:t>HistVarBw.eps</a:t>
            </a:r>
            <a:r>
              <a:rPr lang="en-US" sz="1600" dirty="0">
                <a:latin typeface="Adobe Caslon Pro"/>
                <a:ea typeface="Linux Libertine G" panose="02000503000000000000" pitchFamily="2" charset="0"/>
                <a:cs typeface="Linux Libertine G" panose="02000503000000000000" pitchFamily="2" charset="0"/>
              </a:rPr>
              <a:t>(1,:)));</a:t>
            </a:r>
          </a:p>
          <a:p>
            <a:r>
              <a:rPr lang="en-US" sz="1600" dirty="0">
                <a:latin typeface="Adobe Caslon Pro"/>
                <a:ea typeface="Linux Libertine G" panose="02000503000000000000" pitchFamily="2" charset="0"/>
                <a:cs typeface="Linux Libertine G" panose="02000503000000000000" pitchFamily="2" charset="0"/>
              </a:rPr>
              <a:t>EDP(</a:t>
            </a:r>
            <a:r>
              <a:rPr lang="en-US" sz="1600" dirty="0" err="1">
                <a:latin typeface="Adobe Caslon Pro"/>
                <a:ea typeface="Linux Libertine G" panose="02000503000000000000" pitchFamily="2" charset="0"/>
                <a:cs typeface="Linux Libertine G" panose="02000503000000000000" pitchFamily="2" charset="0"/>
              </a:rPr>
              <a:t>i</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edp</a:t>
            </a:r>
            <a:r>
              <a:rPr lang="en-US" sz="1600" dirty="0">
                <a:latin typeface="Adobe Caslon Pro"/>
                <a:ea typeface="Linux Libertine G" panose="02000503000000000000" pitchFamily="2" charset="0"/>
                <a:cs typeface="Linux Libertine G" panose="02000503000000000000" pitchFamily="2" charset="0"/>
              </a:rPr>
              <a:t>; %store the EDP for each time history analysis </a:t>
            </a:r>
          </a:p>
          <a:p>
            <a:r>
              <a:rPr lang="en-US" sz="1600" dirty="0">
                <a:latin typeface="Adobe Caslon Pro"/>
                <a:ea typeface="Linux Libertine G" panose="02000503000000000000" pitchFamily="2" charset="0"/>
                <a:cs typeface="Linux Libertine G" panose="02000503000000000000" pitchFamily="2" charset="0"/>
              </a:rPr>
              <a:t>SCALE(</a:t>
            </a:r>
            <a:r>
              <a:rPr lang="en-US" sz="1600" dirty="0" err="1">
                <a:latin typeface="Adobe Caslon Pro"/>
                <a:ea typeface="Linux Libertine G" panose="02000503000000000000" pitchFamily="2" charset="0"/>
                <a:cs typeface="Linux Libertine G" panose="02000503000000000000" pitchFamily="2" charset="0"/>
              </a:rPr>
              <a:t>i</a:t>
            </a:r>
            <a:r>
              <a:rPr lang="en-US" sz="1600" dirty="0">
                <a:latin typeface="Adobe Caslon Pro"/>
                <a:ea typeface="Linux Libertine G" panose="02000503000000000000" pitchFamily="2" charset="0"/>
                <a:cs typeface="Linux Libertine G" panose="02000503000000000000" pitchFamily="2" charset="0"/>
              </a:rPr>
              <a:t>) = scale; %store the scale factor for each time history analysis</a:t>
            </a:r>
            <a:r>
              <a:rPr lang="en-GB" i="1" dirty="0">
                <a:latin typeface="Adobe Caslon Pro"/>
              </a:rPr>
              <a:t>…</a:t>
            </a:r>
          </a:p>
        </p:txBody>
      </p:sp>
      <p:graphicFrame>
        <p:nvGraphicFramePr>
          <p:cNvPr id="11" name="Tabella 6">
            <a:extLst>
              <a:ext uri="{FF2B5EF4-FFF2-40B4-BE49-F238E27FC236}">
                <a16:creationId xmlns:a16="http://schemas.microsoft.com/office/drawing/2014/main" id="{F1BF4EE7-F647-4D97-B396-CFA19A769E9C}"/>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164532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5: Computing </a:t>
            </a:r>
            <a:r>
              <a:rPr lang="it-IT" dirty="0" err="1">
                <a:latin typeface="Adobe Caslon Pro"/>
              </a:rPr>
              <a:t>fragilities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32</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741119" y="2651959"/>
            <a:ext cx="9039489" cy="400674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numCol="1"/>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dirty="0" err="1">
                <a:latin typeface="Adobe Caslon Pro"/>
              </a:rPr>
              <a:t>Codes</a:t>
            </a:r>
            <a:r>
              <a:rPr lang="it-IT" u="sng" dirty="0">
                <a:latin typeface="Adobe Caslon Pro"/>
              </a:rPr>
              <a:t>:</a:t>
            </a:r>
          </a:p>
          <a:p>
            <a:r>
              <a:rPr lang="en-US" sz="1600" dirty="0">
                <a:latin typeface="Adobe Caslon Pro"/>
                <a:ea typeface="Linux Libertine G" panose="02000503000000000000" pitchFamily="2" charset="0"/>
                <a:cs typeface="Linux Libertine G" panose="02000503000000000000" pitchFamily="2" charset="0"/>
              </a:rPr>
              <a:t> %% Untruncated IDA</a:t>
            </a:r>
          </a:p>
          <a:p>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parmhat,parmci</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lognfit</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 ,0.01);</a:t>
            </a:r>
          </a:p>
          <a:p>
            <a:r>
              <a:rPr lang="en-US" sz="1600" dirty="0" err="1">
                <a:latin typeface="Adobe Caslon Pro"/>
                <a:ea typeface="Linux Libertine G" panose="02000503000000000000" pitchFamily="2" charset="0"/>
                <a:cs typeface="Linux Libertine G" panose="02000503000000000000" pitchFamily="2" charset="0"/>
              </a:rPr>
              <a:t>mu_IDA</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parmhat</a:t>
            </a:r>
            <a:r>
              <a:rPr lang="en-US" sz="1600" dirty="0">
                <a:latin typeface="Adobe Caslon Pro"/>
                <a:ea typeface="Linux Libertine G" panose="02000503000000000000" pitchFamily="2" charset="0"/>
                <a:cs typeface="Linux Libertine G" panose="02000503000000000000" pitchFamily="2" charset="0"/>
              </a:rPr>
              <a:t>(1);</a:t>
            </a:r>
          </a:p>
          <a:p>
            <a:r>
              <a:rPr lang="en-US" sz="1600" dirty="0" err="1">
                <a:latin typeface="Adobe Caslon Pro"/>
                <a:ea typeface="Linux Libertine G" panose="02000503000000000000" pitchFamily="2" charset="0"/>
                <a:cs typeface="Linux Libertine G" panose="02000503000000000000" pitchFamily="2" charset="0"/>
              </a:rPr>
              <a:t>sigma_IDA</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parmhat</a:t>
            </a:r>
            <a:r>
              <a:rPr lang="en-US" sz="1600" dirty="0">
                <a:latin typeface="Adobe Caslon Pro"/>
                <a:ea typeface="Linux Libertine G" panose="02000503000000000000" pitchFamily="2" charset="0"/>
                <a:cs typeface="Linux Libertine G" panose="02000503000000000000" pitchFamily="2" charset="0"/>
              </a:rPr>
              <a:t>(2);</a:t>
            </a:r>
          </a:p>
          <a:p>
            <a:r>
              <a:rPr lang="en-US" sz="1600" dirty="0">
                <a:latin typeface="Adobe Caslon Pro"/>
                <a:ea typeface="Linux Libertine G" panose="02000503000000000000" pitchFamily="2" charset="0"/>
                <a:cs typeface="Linux Libertine G" panose="02000503000000000000" pitchFamily="2" charset="0"/>
              </a:rPr>
              <a:t>%% Truncated IDA</a:t>
            </a:r>
          </a:p>
          <a:p>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 2.2;</a:t>
            </a:r>
          </a:p>
          <a:p>
            <a:r>
              <a:rPr lang="en-US" sz="1600" dirty="0" err="1">
                <a:latin typeface="Adobe Caslon Pro"/>
                <a:ea typeface="Linux Libertine G" panose="02000503000000000000" pitchFamily="2" charset="0"/>
                <a:cs typeface="Linux Libertine G" panose="02000503000000000000" pitchFamily="2" charset="0"/>
              </a:rPr>
              <a:t>IM_trunc</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 &lt;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 take only the results with IM &lt; </a:t>
            </a:r>
            <a:r>
              <a:rPr lang="en-US" sz="1600" dirty="0" err="1">
                <a:latin typeface="Adobe Caslon Pro"/>
                <a:ea typeface="Linux Libertine G" panose="02000503000000000000" pitchFamily="2" charset="0"/>
                <a:cs typeface="Linux Libertine G" panose="02000503000000000000" pitchFamily="2" charset="0"/>
              </a:rPr>
              <a:t>IM_max</a:t>
            </a:r>
            <a:endParaRPr lang="en-US" sz="1600" dirty="0">
              <a:latin typeface="Adobe Caslon Pro"/>
              <a:ea typeface="Linux Libertine G" panose="02000503000000000000" pitchFamily="2" charset="0"/>
              <a:cs typeface="Linux Libertine G" panose="02000503000000000000" pitchFamily="2" charset="0"/>
            </a:endParaRPr>
          </a:p>
          <a:p>
            <a:r>
              <a:rPr lang="en-US" sz="1600" dirty="0" err="1">
                <a:latin typeface="Adobe Caslon Pro"/>
                <a:ea typeface="Linux Libertine G" panose="02000503000000000000" pitchFamily="2" charset="0"/>
                <a:cs typeface="Linux Libertine G" panose="02000503000000000000" pitchFamily="2" charset="0"/>
              </a:rPr>
              <a:t>eq_over</a:t>
            </a:r>
            <a:r>
              <a:rPr lang="en-US" sz="1600" dirty="0">
                <a:latin typeface="Adobe Caslon Pro"/>
                <a:ea typeface="Linux Libertine G" panose="02000503000000000000" pitchFamily="2" charset="0"/>
                <a:cs typeface="Linux Libertine G" panose="02000503000000000000" pitchFamily="2" charset="0"/>
              </a:rPr>
              <a:t> = sum(</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 &gt;=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 number of analyses reached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without collapsing</a:t>
            </a:r>
          </a:p>
          <a:p>
            <a:r>
              <a:rPr lang="en-US" sz="1600" dirty="0">
                <a:latin typeface="Adobe Caslon Pro"/>
                <a:ea typeface="Linux Libertine G" panose="02000503000000000000" pitchFamily="2" charset="0"/>
                <a:cs typeface="Linux Libertine G" panose="02000503000000000000" pitchFamily="2" charset="0"/>
              </a:rPr>
              <a:t>% Maximum likelihood fit, using equation (1) and (2) of previously slides</a:t>
            </a:r>
          </a:p>
          <a:p>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mu_IDA_t</a:t>
            </a:r>
            <a:r>
              <a:rPr lang="en-US" sz="1600" dirty="0">
                <a:latin typeface="Adobe Caslon Pro"/>
                <a:ea typeface="Linux Libertine G" panose="02000503000000000000" pitchFamily="2" charset="0"/>
                <a:cs typeface="Linux Libertine G" panose="02000503000000000000" pitchFamily="2" charset="0"/>
              </a:rPr>
              <a:t>, </a:t>
            </a:r>
            <a:r>
              <a:rPr lang="en-US" sz="1600" dirty="0" err="1">
                <a:latin typeface="Adobe Caslon Pro"/>
                <a:ea typeface="Linux Libertine G" panose="02000503000000000000" pitchFamily="2" charset="0"/>
                <a:cs typeface="Linux Libertine G" panose="02000503000000000000" pitchFamily="2" charset="0"/>
              </a:rPr>
              <a:t>sigma_IDA_t</a:t>
            </a:r>
            <a:r>
              <a:rPr lang="en-US" sz="1600" dirty="0">
                <a:latin typeface="Adobe Caslon Pro"/>
                <a:ea typeface="Linux Libertine G" panose="02000503000000000000" pitchFamily="2" charset="0"/>
                <a:cs typeface="Linux Libertine G" panose="02000503000000000000" pitchFamily="2" charset="0"/>
              </a:rPr>
              <a:t> ] = </a:t>
            </a:r>
            <a:r>
              <a:rPr lang="en-US" sz="1600" dirty="0" err="1">
                <a:latin typeface="Adobe Caslon Pro"/>
                <a:ea typeface="Linux Libertine G" panose="02000503000000000000" pitchFamily="2" charset="0"/>
                <a:cs typeface="Linux Libertine G" panose="02000503000000000000" pitchFamily="2" charset="0"/>
              </a:rPr>
              <a:t>truncated_ida</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IM_trunc</a:t>
            </a:r>
            <a:r>
              <a:rPr lang="en-US" sz="1600" dirty="0">
                <a:latin typeface="Adobe Caslon Pro"/>
                <a:ea typeface="Linux Libertine G" panose="02000503000000000000" pitchFamily="2" charset="0"/>
                <a:cs typeface="Linux Libertine G" panose="02000503000000000000" pitchFamily="2" charset="0"/>
              </a:rPr>
              <a:t>,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a:t>
            </a:r>
            <a:r>
              <a:rPr lang="en-US" sz="1600" dirty="0" err="1">
                <a:latin typeface="Adobe Caslon Pro"/>
                <a:ea typeface="Linux Libertine G" panose="02000503000000000000" pitchFamily="2" charset="0"/>
                <a:cs typeface="Linux Libertine G" panose="02000503000000000000" pitchFamily="2" charset="0"/>
              </a:rPr>
              <a:t>eq_over</a:t>
            </a:r>
            <a:r>
              <a:rPr lang="en-US" sz="1600" dirty="0">
                <a:latin typeface="Adobe Caslon Pro"/>
                <a:ea typeface="Linux Libertine G" panose="02000503000000000000" pitchFamily="2" charset="0"/>
                <a:cs typeface="Linux Libertine G" panose="02000503000000000000" pitchFamily="2" charset="0"/>
              </a:rPr>
              <a:t>);</a:t>
            </a:r>
          </a:p>
          <a:p>
            <a:endParaRPr lang="en-GB" i="1" dirty="0">
              <a:latin typeface="Adobe Caslon Pro"/>
            </a:endParaRPr>
          </a:p>
        </p:txBody>
      </p:sp>
      <p:grpSp>
        <p:nvGrpSpPr>
          <p:cNvPr id="7" name="Gruppo 6">
            <a:extLst>
              <a:ext uri="{FF2B5EF4-FFF2-40B4-BE49-F238E27FC236}">
                <a16:creationId xmlns:a16="http://schemas.microsoft.com/office/drawing/2014/main" id="{55DAAE12-4818-4E3E-85FF-6E839A26BA39}"/>
              </a:ext>
            </a:extLst>
          </p:cNvPr>
          <p:cNvGrpSpPr/>
          <p:nvPr/>
        </p:nvGrpSpPr>
        <p:grpSpPr>
          <a:xfrm>
            <a:off x="5277555" y="2631436"/>
            <a:ext cx="6828839" cy="1430976"/>
            <a:chOff x="5277555" y="2631436"/>
            <a:chExt cx="6828839" cy="1430976"/>
          </a:xfrm>
        </p:grpSpPr>
        <p:pic>
          <p:nvPicPr>
            <p:cNvPr id="3" name="Immagine 2">
              <a:extLst>
                <a:ext uri="{FF2B5EF4-FFF2-40B4-BE49-F238E27FC236}">
                  <a16:creationId xmlns:a16="http://schemas.microsoft.com/office/drawing/2014/main" id="{309A98D9-673A-435A-9C07-7CF6EB8EDCE5}"/>
                </a:ext>
              </a:extLst>
            </p:cNvPr>
            <p:cNvPicPr>
              <a:picLocks noChangeAspect="1"/>
            </p:cNvPicPr>
            <p:nvPr/>
          </p:nvPicPr>
          <p:blipFill rotWithShape="1">
            <a:blip r:embed="rId3"/>
            <a:srcRect l="-1178" r="20013"/>
            <a:stretch/>
          </p:blipFill>
          <p:spPr>
            <a:xfrm>
              <a:off x="5277555" y="3238885"/>
              <a:ext cx="5852351" cy="714375"/>
            </a:xfrm>
            <a:prstGeom prst="rect">
              <a:avLst/>
            </a:prstGeom>
          </p:spPr>
        </p:pic>
        <p:pic>
          <p:nvPicPr>
            <p:cNvPr id="4" name="Immagine 3">
              <a:extLst>
                <a:ext uri="{FF2B5EF4-FFF2-40B4-BE49-F238E27FC236}">
                  <a16:creationId xmlns:a16="http://schemas.microsoft.com/office/drawing/2014/main" id="{6AC70104-A7C5-471B-8934-316F45E4EDBA}"/>
                </a:ext>
              </a:extLst>
            </p:cNvPr>
            <p:cNvPicPr>
              <a:picLocks noChangeAspect="1"/>
            </p:cNvPicPr>
            <p:nvPr/>
          </p:nvPicPr>
          <p:blipFill rotWithShape="1">
            <a:blip r:embed="rId4"/>
            <a:srcRect t="-2862" r="13036"/>
            <a:stretch/>
          </p:blipFill>
          <p:spPr>
            <a:xfrm>
              <a:off x="5363519" y="2631436"/>
              <a:ext cx="6361636" cy="607449"/>
            </a:xfrm>
            <a:prstGeom prst="rect">
              <a:avLst/>
            </a:prstGeom>
          </p:spPr>
        </p:pic>
        <p:pic>
          <p:nvPicPr>
            <p:cNvPr id="6" name="Immagine 5">
              <a:extLst>
                <a:ext uri="{FF2B5EF4-FFF2-40B4-BE49-F238E27FC236}">
                  <a16:creationId xmlns:a16="http://schemas.microsoft.com/office/drawing/2014/main" id="{607AE9AA-C8C5-458E-8365-475F78FB5677}"/>
                </a:ext>
              </a:extLst>
            </p:cNvPr>
            <p:cNvPicPr>
              <a:picLocks noChangeAspect="1"/>
            </p:cNvPicPr>
            <p:nvPr/>
          </p:nvPicPr>
          <p:blipFill>
            <a:blip r:embed="rId5"/>
            <a:stretch>
              <a:fillRect/>
            </a:stretch>
          </p:blipFill>
          <p:spPr>
            <a:xfrm>
              <a:off x="11515844" y="2795587"/>
              <a:ext cx="590550" cy="1266825"/>
            </a:xfrm>
            <a:prstGeom prst="rect">
              <a:avLst/>
            </a:prstGeom>
          </p:spPr>
        </p:pic>
      </p:grpSp>
      <p:graphicFrame>
        <p:nvGraphicFramePr>
          <p:cNvPr id="17" name="Tabella 6">
            <a:extLst>
              <a:ext uri="{FF2B5EF4-FFF2-40B4-BE49-F238E27FC236}">
                <a16:creationId xmlns:a16="http://schemas.microsoft.com/office/drawing/2014/main" id="{90C64006-80FB-4371-9C4B-ADFE955443D3}"/>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635055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5: Computing </a:t>
            </a:r>
            <a:r>
              <a:rPr lang="it-IT" dirty="0" err="1">
                <a:latin typeface="Adobe Caslon Pro"/>
              </a:rPr>
              <a:t>fragilities</a:t>
            </a:r>
            <a:r>
              <a:rPr lang="it-IT" dirty="0">
                <a:latin typeface="Adobe Caslon Pro"/>
              </a:rPr>
              <a:t> - </a:t>
            </a:r>
            <a:r>
              <a:rPr lang="it-IT" dirty="0" err="1">
                <a:latin typeface="Adobe Caslon Pro"/>
              </a:rPr>
              <a:t>Results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33</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pic>
        <p:nvPicPr>
          <p:cNvPr id="8" name="Immagine 7">
            <a:extLst>
              <a:ext uri="{FF2B5EF4-FFF2-40B4-BE49-F238E27FC236}">
                <a16:creationId xmlns:a16="http://schemas.microsoft.com/office/drawing/2014/main" id="{FE24AA70-0151-4DDD-B1CB-6F28B3FB22F0}"/>
              </a:ext>
            </a:extLst>
          </p:cNvPr>
          <p:cNvPicPr>
            <a:picLocks noChangeAspect="1"/>
          </p:cNvPicPr>
          <p:nvPr/>
        </p:nvPicPr>
        <p:blipFill>
          <a:blip r:embed="rId4"/>
          <a:stretch>
            <a:fillRect/>
          </a:stretch>
        </p:blipFill>
        <p:spPr>
          <a:xfrm>
            <a:off x="748768" y="2758349"/>
            <a:ext cx="7968233" cy="3473870"/>
          </a:xfrm>
          <a:prstGeom prst="rect">
            <a:avLst/>
          </a:prstGeom>
        </p:spPr>
      </p:pic>
      <p:graphicFrame>
        <p:nvGraphicFramePr>
          <p:cNvPr id="17" name="Tabella 6">
            <a:extLst>
              <a:ext uri="{FF2B5EF4-FFF2-40B4-BE49-F238E27FC236}">
                <a16:creationId xmlns:a16="http://schemas.microsoft.com/office/drawing/2014/main" id="{69B32092-4C1A-4C65-B196-41DF6EA54D68}"/>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658267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5: Computing </a:t>
            </a:r>
            <a:r>
              <a:rPr lang="it-IT" dirty="0" err="1">
                <a:latin typeface="Adobe Caslon Pro"/>
              </a:rPr>
              <a:t>fragilities</a:t>
            </a:r>
            <a:r>
              <a:rPr lang="it-IT" dirty="0">
                <a:latin typeface="Adobe Caslon Pro"/>
              </a:rPr>
              <a:t> - </a:t>
            </a:r>
            <a:r>
              <a:rPr lang="it-IT" dirty="0" err="1">
                <a:latin typeface="Adobe Caslon Pro"/>
              </a:rPr>
              <a:t>Results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34</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pic>
        <p:nvPicPr>
          <p:cNvPr id="8" name="Immagine 7">
            <a:extLst>
              <a:ext uri="{FF2B5EF4-FFF2-40B4-BE49-F238E27FC236}">
                <a16:creationId xmlns:a16="http://schemas.microsoft.com/office/drawing/2014/main" id="{FE24AA70-0151-4DDD-B1CB-6F28B3FB22F0}"/>
              </a:ext>
            </a:extLst>
          </p:cNvPr>
          <p:cNvPicPr>
            <a:picLocks noChangeAspect="1"/>
          </p:cNvPicPr>
          <p:nvPr/>
        </p:nvPicPr>
        <p:blipFill>
          <a:blip r:embed="rId4"/>
          <a:stretch>
            <a:fillRect/>
          </a:stretch>
        </p:blipFill>
        <p:spPr>
          <a:xfrm>
            <a:off x="748768" y="2758349"/>
            <a:ext cx="7968233" cy="3473870"/>
          </a:xfrm>
          <a:prstGeom prst="rect">
            <a:avLst/>
          </a:prstGeom>
        </p:spPr>
      </p:pic>
      <p:graphicFrame>
        <p:nvGraphicFramePr>
          <p:cNvPr id="17" name="Tabella 6">
            <a:extLst>
              <a:ext uri="{FF2B5EF4-FFF2-40B4-BE49-F238E27FC236}">
                <a16:creationId xmlns:a16="http://schemas.microsoft.com/office/drawing/2014/main" id="{69B32092-4C1A-4C65-B196-41DF6EA54D68}"/>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3" name="Immagine 2">
            <a:extLst>
              <a:ext uri="{FF2B5EF4-FFF2-40B4-BE49-F238E27FC236}">
                <a16:creationId xmlns:a16="http://schemas.microsoft.com/office/drawing/2014/main" id="{CD2536AE-767B-466D-8161-7B001EE8338C}"/>
              </a:ext>
            </a:extLst>
          </p:cNvPr>
          <p:cNvPicPr>
            <a:picLocks noChangeAspect="1"/>
          </p:cNvPicPr>
          <p:nvPr/>
        </p:nvPicPr>
        <p:blipFill rotWithShape="1">
          <a:blip r:embed="rId5"/>
          <a:srcRect t="4790" b="1786"/>
          <a:stretch/>
        </p:blipFill>
        <p:spPr>
          <a:xfrm>
            <a:off x="606515" y="2798544"/>
            <a:ext cx="8276232" cy="3523764"/>
          </a:xfrm>
          <a:prstGeom prst="rect">
            <a:avLst/>
          </a:prstGeom>
        </p:spPr>
      </p:pic>
    </p:spTree>
    <p:extLst>
      <p:ext uri="{BB962C8B-B14F-4D97-AF65-F5344CB8AC3E}">
        <p14:creationId xmlns:p14="http://schemas.microsoft.com/office/powerpoint/2010/main" val="3596160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References</a:t>
            </a:r>
            <a:endParaRPr lang="it-IT"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2" name="Segnaposto testo 7">
            <a:extLst>
              <a:ext uri="{FF2B5EF4-FFF2-40B4-BE49-F238E27FC236}">
                <a16:creationId xmlns:a16="http://schemas.microsoft.com/office/drawing/2014/main" id="{B0DA601C-B9D1-48C9-904D-D213371BD99D}"/>
              </a:ext>
            </a:extLst>
          </p:cNvPr>
          <p:cNvSpPr txBox="1">
            <a:spLocks/>
          </p:cNvSpPr>
          <p:nvPr/>
        </p:nvSpPr>
        <p:spPr>
          <a:xfrm>
            <a:off x="0" y="6200678"/>
            <a:ext cx="8769926" cy="351277"/>
          </a:xfrm>
          <a:prstGeom prst="rect">
            <a:avLst/>
          </a:prstGeom>
          <a:noFill/>
          <a:ln>
            <a:noFill/>
          </a:ln>
        </p:spPr>
        <p:txBody>
          <a:bodyPr vert="horz" lIns="91440" tIns="45720" rIns="91440" bIns="45720" rtlCol="0" anchor="b" anchorCtr="0">
            <a:normAutofit/>
          </a:bodyPr>
          <a:lstStyle>
            <a:lvl1pPr marL="722313"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solidFill>
                  <a:srgbClr val="0070C0"/>
                </a:solidFill>
                <a:hlinkClick r:id="rId4">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4147430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BBA2B41-43F7-4424-9C1C-DA49066144AB}"/>
              </a:ext>
            </a:extLst>
          </p:cNvPr>
          <p:cNvSpPr>
            <a:spLocks noGrp="1"/>
          </p:cNvSpPr>
          <p:nvPr>
            <p:ph type="body" sz="quarter" idx="11"/>
          </p:nvPr>
        </p:nvSpPr>
        <p:spPr/>
        <p:txBody>
          <a:bodyPr/>
          <a:lstStyle/>
          <a:p>
            <a:r>
              <a:rPr lang="it-IT" dirty="0" err="1">
                <a:latin typeface="Adobe Caslon Pro"/>
              </a:rPr>
              <a:t>References</a:t>
            </a:r>
            <a:r>
              <a:rPr lang="it-IT" dirty="0">
                <a:latin typeface="Adobe Caslon Pro"/>
              </a:rPr>
              <a:t>:</a:t>
            </a:r>
          </a:p>
        </p:txBody>
      </p:sp>
      <p:sp>
        <p:nvSpPr>
          <p:cNvPr id="3" name="Segnaposto testo 2">
            <a:extLst>
              <a:ext uri="{FF2B5EF4-FFF2-40B4-BE49-F238E27FC236}">
                <a16:creationId xmlns:a16="http://schemas.microsoft.com/office/drawing/2014/main" id="{5D7D93BD-A1CC-4FF0-97C1-25F02A65D33A}"/>
              </a:ext>
            </a:extLst>
          </p:cNvPr>
          <p:cNvSpPr>
            <a:spLocks noGrp="1"/>
          </p:cNvSpPr>
          <p:nvPr>
            <p:ph type="body" sz="quarter" idx="12"/>
          </p:nvPr>
        </p:nvSpPr>
        <p:spPr/>
        <p:txBody>
          <a:bodyPr/>
          <a:lstStyle/>
          <a:p>
            <a:pPr marL="285750" indent="-285750">
              <a:buFont typeface="Wingdings" panose="05000000000000000000" pitchFamily="2" charset="2"/>
              <a:buChar char="§"/>
            </a:pPr>
            <a:r>
              <a:rPr lang="en-GB" dirty="0">
                <a:latin typeface="Adobe Caslon Pro"/>
              </a:rPr>
              <a:t>Baker J. W. (2008). </a:t>
            </a:r>
            <a:r>
              <a:rPr lang="en-GB" i="1" dirty="0">
                <a:latin typeface="Adobe Caslon Pro"/>
              </a:rPr>
              <a:t>An Introduction to Probabilistic Seismic Hazard Analysis (PSHA)</a:t>
            </a:r>
            <a:r>
              <a:rPr lang="en-GB" dirty="0">
                <a:latin typeface="Adobe Caslon Pro"/>
              </a:rPr>
              <a:t>, White Paper, Version 1.3, 72 pp.</a:t>
            </a:r>
          </a:p>
          <a:p>
            <a:pPr marL="285750" indent="-285750">
              <a:buFont typeface="Wingdings" panose="05000000000000000000" pitchFamily="2" charset="2"/>
              <a:buChar char="§"/>
            </a:pPr>
            <a:r>
              <a:rPr lang="en-GB" dirty="0">
                <a:latin typeface="Adobe Caslon Pro"/>
              </a:rPr>
              <a:t>Kramer, S.L. (1996) </a:t>
            </a:r>
            <a:r>
              <a:rPr lang="en-GB" i="1" dirty="0">
                <a:latin typeface="Adobe Caslon Pro"/>
              </a:rPr>
              <a:t>Geotechnical earthquake engineering</a:t>
            </a:r>
            <a:r>
              <a:rPr lang="en-GB" dirty="0">
                <a:latin typeface="Adobe Caslon Pro"/>
              </a:rPr>
              <a:t>. Prentice Hall, Upper Saddle River, N.J.</a:t>
            </a:r>
          </a:p>
          <a:p>
            <a:pPr marL="285750" indent="-285750">
              <a:buFont typeface="Wingdings" panose="05000000000000000000" pitchFamily="2" charset="2"/>
              <a:buChar char="§"/>
            </a:pPr>
            <a:r>
              <a:rPr lang="en-GB" dirty="0">
                <a:latin typeface="Adobe Caslon Pro"/>
              </a:rPr>
              <a:t>Wells, D.L. and Coppersmith, K.J. (1994) </a:t>
            </a:r>
            <a:r>
              <a:rPr lang="en-GB" i="1" dirty="0">
                <a:latin typeface="Adobe Caslon Pro"/>
              </a:rPr>
              <a:t>New empirical relationships among magnitude, rupture length, rupture width, rupture area, and surface displacement.</a:t>
            </a:r>
            <a:r>
              <a:rPr lang="en-GB" dirty="0">
                <a:latin typeface="Adobe Caslon Pro"/>
              </a:rPr>
              <a:t> Bull. Seism. Soc. Am., 84, 974-1002.</a:t>
            </a:r>
          </a:p>
          <a:p>
            <a:pPr marL="285750" indent="-285750">
              <a:buFont typeface="Wingdings" panose="05000000000000000000" pitchFamily="2" charset="2"/>
              <a:buChar char="§"/>
            </a:pPr>
            <a:r>
              <a:rPr lang="en-GB" dirty="0">
                <a:latin typeface="Adobe Caslon Pro"/>
              </a:rPr>
              <a:t>Cornell, C.A. (1968). </a:t>
            </a:r>
            <a:r>
              <a:rPr lang="en-GB" i="1" dirty="0">
                <a:latin typeface="Adobe Caslon Pro"/>
              </a:rPr>
              <a:t>Engineering seismic risk analysis</a:t>
            </a:r>
            <a:r>
              <a:rPr lang="en-GB" dirty="0">
                <a:latin typeface="Adobe Caslon Pro"/>
              </a:rPr>
              <a:t>, Bull. Seism. Soc. Am., 58, 1583-1606.</a:t>
            </a:r>
          </a:p>
          <a:p>
            <a:pPr marL="285750" indent="-285750">
              <a:buFont typeface="Wingdings" panose="05000000000000000000" pitchFamily="2" charset="2"/>
              <a:buChar char="§"/>
            </a:pPr>
            <a:r>
              <a:rPr lang="it-IT" dirty="0">
                <a:latin typeface="Adobe Caslon Pro"/>
              </a:rPr>
              <a:t>Broccardo, M. (2018) </a:t>
            </a:r>
            <a:r>
              <a:rPr lang="en-GB" i="1" dirty="0">
                <a:latin typeface="Adobe Caslon Pro"/>
              </a:rPr>
              <a:t>Probabilistic seismic risk analysis for civil systems</a:t>
            </a:r>
            <a:r>
              <a:rPr lang="en-GB" dirty="0">
                <a:latin typeface="Adobe Caslon Pro"/>
              </a:rPr>
              <a:t>, Lecture Notes</a:t>
            </a:r>
          </a:p>
          <a:p>
            <a:pPr marL="285750" indent="-285750">
              <a:buFont typeface="Wingdings" panose="05000000000000000000" pitchFamily="2" charset="2"/>
              <a:buChar char="§"/>
            </a:pPr>
            <a:r>
              <a:rPr lang="it-IT" dirty="0">
                <a:latin typeface="Adobe Caslon Pro"/>
              </a:rPr>
              <a:t>Stucchi M., Meletti C., Montaldo V., </a:t>
            </a:r>
            <a:r>
              <a:rPr lang="it-IT" dirty="0" err="1">
                <a:latin typeface="Adobe Caslon Pro"/>
              </a:rPr>
              <a:t>Akinci</a:t>
            </a:r>
            <a:r>
              <a:rPr lang="it-IT" dirty="0">
                <a:latin typeface="Adobe Caslon Pro"/>
              </a:rPr>
              <a:t> A., Faccioli E., Gasperini P., </a:t>
            </a:r>
            <a:r>
              <a:rPr lang="it-IT" dirty="0" err="1">
                <a:latin typeface="Adobe Caslon Pro"/>
              </a:rPr>
              <a:t>Malagnini</a:t>
            </a:r>
            <a:r>
              <a:rPr lang="it-IT" dirty="0">
                <a:latin typeface="Adobe Caslon Pro"/>
              </a:rPr>
              <a:t> L., Valensise G. (2004). </a:t>
            </a:r>
            <a:r>
              <a:rPr lang="it-IT" i="1" dirty="0">
                <a:latin typeface="Adobe Caslon Pro"/>
              </a:rPr>
              <a:t>Pericolosità sismica di riferimento per il territorio nazionale MPS04.</a:t>
            </a:r>
            <a:r>
              <a:rPr lang="it-IT" dirty="0">
                <a:latin typeface="Adobe Caslon Pro"/>
              </a:rPr>
              <a:t> Istituto Nazionale di Geofisica e Vulcanologia (INGV). https://doi.org/10.13127/sh/mps04/ag</a:t>
            </a:r>
            <a:r>
              <a:rPr lang="en-GB" dirty="0">
                <a:latin typeface="Adobe Caslon Pro"/>
              </a:rPr>
              <a:t>Kramer, S.L. (1996) Geotechnical earthquake engineering. Prentice Hall, Upper Saddle River, N.J.</a:t>
            </a:r>
          </a:p>
          <a:p>
            <a:pPr marL="285750" indent="-285750">
              <a:buFont typeface="Wingdings" panose="05000000000000000000" pitchFamily="2" charset="2"/>
              <a:buChar char="§"/>
            </a:pPr>
            <a:r>
              <a:rPr lang="en-GB" dirty="0">
                <a:latin typeface="Adobe Caslon Pro"/>
                <a:hlinkClick r:id="rId2"/>
              </a:rPr>
              <a:t>http://zonesismiche.mi.ingv.it/</a:t>
            </a:r>
            <a:r>
              <a:rPr lang="en-GB" dirty="0">
                <a:latin typeface="Adobe Caslon Pro"/>
              </a:rPr>
              <a:t> </a:t>
            </a:r>
            <a:r>
              <a:rPr lang="en-GB" dirty="0">
                <a:latin typeface="Adobe Caslon Pro"/>
                <a:sym typeface="Wingdings" panose="05000000000000000000" pitchFamily="2" charset="2"/>
              </a:rPr>
              <a:t> Italian database </a:t>
            </a:r>
            <a:endParaRPr lang="it-IT" dirty="0">
              <a:latin typeface="Adobe Caslon Pro"/>
            </a:endParaRPr>
          </a:p>
          <a:p>
            <a:pPr marL="285750" indent="-285750">
              <a:buFont typeface="Wingdings" panose="05000000000000000000" pitchFamily="2" charset="2"/>
              <a:buChar char="§"/>
            </a:pPr>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36</a:t>
            </a:fld>
            <a:endParaRPr lang="it-IT" dirty="0">
              <a:latin typeface="Adobe Caslon Pro"/>
            </a:endParaRPr>
          </a:p>
        </p:txBody>
      </p:sp>
      <p:sp>
        <p:nvSpPr>
          <p:cNvPr id="9" name="CasellaDiTesto 8">
            <a:extLst>
              <a:ext uri="{FF2B5EF4-FFF2-40B4-BE49-F238E27FC236}">
                <a16:creationId xmlns:a16="http://schemas.microsoft.com/office/drawing/2014/main" id="{5776E4E5-E0CE-4B94-A2A9-E6E15A22C2FB}"/>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aphicFrame>
        <p:nvGraphicFramePr>
          <p:cNvPr id="15" name="Tabella 6">
            <a:extLst>
              <a:ext uri="{FF2B5EF4-FFF2-40B4-BE49-F238E27FC236}">
                <a16:creationId xmlns:a16="http://schemas.microsoft.com/office/drawing/2014/main" id="{BA8AB0A4-844C-4C24-A418-9F97FEADA093}"/>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References</a:t>
                      </a:r>
                      <a:endParaRPr lang="it-IT" sz="1800" b="1" i="0" u="none" kern="1200" dirty="0">
                        <a:solidFill>
                          <a:schemeClr val="bg1"/>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171122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BBA2B41-43F7-4424-9C1C-DA49066144AB}"/>
              </a:ext>
            </a:extLst>
          </p:cNvPr>
          <p:cNvSpPr>
            <a:spLocks noGrp="1"/>
          </p:cNvSpPr>
          <p:nvPr>
            <p:ph type="body" sz="quarter" idx="11"/>
          </p:nvPr>
        </p:nvSpPr>
        <p:spPr/>
        <p:txBody>
          <a:bodyPr/>
          <a:lstStyle/>
          <a:p>
            <a:r>
              <a:rPr lang="it-IT" dirty="0" err="1">
                <a:latin typeface="Adobe Caslon Pro"/>
              </a:rPr>
              <a:t>References</a:t>
            </a:r>
            <a:r>
              <a:rPr lang="it-IT" dirty="0">
                <a:latin typeface="Adobe Caslon Pro"/>
              </a:rPr>
              <a:t>:</a:t>
            </a:r>
          </a:p>
        </p:txBody>
      </p:sp>
      <p:sp>
        <p:nvSpPr>
          <p:cNvPr id="3" name="Segnaposto testo 2">
            <a:extLst>
              <a:ext uri="{FF2B5EF4-FFF2-40B4-BE49-F238E27FC236}">
                <a16:creationId xmlns:a16="http://schemas.microsoft.com/office/drawing/2014/main" id="{5D7D93BD-A1CC-4FF0-97C1-25F02A65D33A}"/>
              </a:ext>
            </a:extLst>
          </p:cNvPr>
          <p:cNvSpPr>
            <a:spLocks noGrp="1"/>
          </p:cNvSpPr>
          <p:nvPr>
            <p:ph type="body" sz="quarter" idx="12"/>
          </p:nvPr>
        </p:nvSpPr>
        <p:spPr/>
        <p:txBody>
          <a:bodyPr/>
          <a:lstStyle/>
          <a:p>
            <a:pPr marL="285750" indent="-285750">
              <a:buFont typeface="Wingdings" panose="05000000000000000000" pitchFamily="2" charset="2"/>
              <a:buChar char="§"/>
            </a:pPr>
            <a:r>
              <a:rPr lang="en-US" dirty="0">
                <a:latin typeface="Adobe Caslon Pro"/>
              </a:rPr>
              <a:t>Mackie, K &amp; </a:t>
            </a:r>
            <a:r>
              <a:rPr lang="en-US" dirty="0" err="1">
                <a:latin typeface="Adobe Caslon Pro"/>
              </a:rPr>
              <a:t>Stojadinovic</a:t>
            </a:r>
            <a:r>
              <a:rPr lang="en-US" dirty="0">
                <a:latin typeface="Adobe Caslon Pro"/>
              </a:rPr>
              <a:t>, </a:t>
            </a:r>
            <a:r>
              <a:rPr lang="en-US" dirty="0" err="1">
                <a:latin typeface="Adobe Caslon Pro"/>
              </a:rPr>
              <a:t>Bozidar</a:t>
            </a:r>
            <a:r>
              <a:rPr lang="en-US" dirty="0">
                <a:latin typeface="Adobe Caslon Pro"/>
              </a:rPr>
              <a:t>. (2003). </a:t>
            </a:r>
            <a:r>
              <a:rPr lang="en-US" i="1" dirty="0">
                <a:latin typeface="Adobe Caslon Pro"/>
              </a:rPr>
              <a:t>Seismic Demands for Performance-Based Design of Bridges.</a:t>
            </a:r>
          </a:p>
          <a:p>
            <a:pPr marL="285750" indent="-285750">
              <a:buFont typeface="Wingdings" panose="05000000000000000000" pitchFamily="2" charset="2"/>
              <a:buChar char="§"/>
            </a:pPr>
            <a:r>
              <a:rPr lang="en-US" altLang="it-IT" sz="1800" dirty="0" err="1">
                <a:latin typeface="Adobe Caslon Pro"/>
              </a:rPr>
              <a:t>Bursi</a:t>
            </a:r>
            <a:r>
              <a:rPr lang="en-US" altLang="it-IT" sz="1800" dirty="0">
                <a:latin typeface="Adobe Caslon Pro"/>
              </a:rPr>
              <a:t>, </a:t>
            </a:r>
            <a:r>
              <a:rPr lang="en-US" altLang="it-IT" sz="1800" dirty="0" err="1">
                <a:latin typeface="Adobe Caslon Pro"/>
              </a:rPr>
              <a:t>Pucinotti</a:t>
            </a:r>
            <a:r>
              <a:rPr lang="en-US" altLang="it-IT" sz="1800" dirty="0">
                <a:latin typeface="Adobe Caslon Pro"/>
              </a:rPr>
              <a:t>, </a:t>
            </a:r>
            <a:r>
              <a:rPr lang="en-US" altLang="it-IT" sz="1800" dirty="0" err="1">
                <a:latin typeface="Adobe Caslon Pro"/>
              </a:rPr>
              <a:t>Tondini</a:t>
            </a:r>
            <a:r>
              <a:rPr lang="en-US" altLang="it-IT" sz="1800" dirty="0">
                <a:latin typeface="Adobe Caslon Pro"/>
              </a:rPr>
              <a:t>, </a:t>
            </a:r>
            <a:r>
              <a:rPr lang="en-US" altLang="it-IT" sz="1800" dirty="0" err="1">
                <a:latin typeface="Adobe Caslon Pro"/>
              </a:rPr>
              <a:t>Zanon</a:t>
            </a:r>
            <a:r>
              <a:rPr lang="en-US" altLang="it-IT" sz="1800" dirty="0">
                <a:latin typeface="Adobe Caslon Pro"/>
              </a:rPr>
              <a:t>, </a:t>
            </a:r>
            <a:r>
              <a:rPr lang="en-US" altLang="it-IT" sz="1800" i="1" dirty="0">
                <a:latin typeface="Adobe Caslon Pro"/>
              </a:rPr>
              <a:t>Tests and model calibration of high strength steel tubular beam-to-column and column-base composite joints for moment-resisting structures</a:t>
            </a:r>
            <a:r>
              <a:rPr lang="en-US" altLang="it-IT" sz="1800" dirty="0">
                <a:latin typeface="Adobe Caslon Pro"/>
              </a:rPr>
              <a:t>, Earthquake Engineering and Structural Dynamics, (2015).</a:t>
            </a:r>
            <a:endParaRPr lang="it-IT" altLang="it-IT" sz="1800" i="1" dirty="0">
              <a:latin typeface="Adobe Caslon Pro"/>
            </a:endParaRPr>
          </a:p>
          <a:p>
            <a:pPr marL="285750" indent="-285750">
              <a:buFont typeface="Wingdings" panose="05000000000000000000" pitchFamily="2" charset="2"/>
              <a:buChar char="§"/>
            </a:pPr>
            <a:r>
              <a:rPr lang="it-IT" dirty="0">
                <a:latin typeface="Adobe Caslon Pro"/>
              </a:rPr>
              <a:t>Broccardo, M. (2018) </a:t>
            </a:r>
            <a:r>
              <a:rPr lang="en-GB" i="1" dirty="0">
                <a:latin typeface="Adobe Caslon Pro"/>
              </a:rPr>
              <a:t>Probabilistic seismic risk analysis for civil systems</a:t>
            </a:r>
            <a:r>
              <a:rPr lang="en-GB" dirty="0">
                <a:latin typeface="Adobe Caslon Pro"/>
              </a:rPr>
              <a:t>, Lecture Notes</a:t>
            </a:r>
          </a:p>
          <a:p>
            <a:pPr marL="285750" indent="-285750">
              <a:buFont typeface="Wingdings" panose="05000000000000000000" pitchFamily="2" charset="2"/>
              <a:buChar char="§"/>
            </a:pPr>
            <a:r>
              <a:rPr lang="en-US" dirty="0" err="1">
                <a:latin typeface="Adobe Caslon Pro"/>
              </a:rPr>
              <a:t>Charalampakis</a:t>
            </a:r>
            <a:r>
              <a:rPr lang="en-US" dirty="0">
                <a:latin typeface="Adobe Caslon Pro"/>
              </a:rPr>
              <a:t>, A. &amp; </a:t>
            </a:r>
            <a:r>
              <a:rPr lang="en-US" dirty="0" err="1">
                <a:latin typeface="Adobe Caslon Pro"/>
              </a:rPr>
              <a:t>Koumousis,V</a:t>
            </a:r>
            <a:r>
              <a:rPr lang="en-US" dirty="0">
                <a:latin typeface="Adobe Caslon Pro"/>
              </a:rPr>
              <a:t>. (2010). </a:t>
            </a:r>
            <a:r>
              <a:rPr lang="en-US" i="1" dirty="0">
                <a:latin typeface="Adobe Caslon Pro"/>
              </a:rPr>
              <a:t>Parameters of </a:t>
            </a:r>
            <a:r>
              <a:rPr lang="en-US" i="1" dirty="0" err="1">
                <a:latin typeface="Adobe Caslon Pro"/>
              </a:rPr>
              <a:t>Bouc</a:t>
            </a:r>
            <a:r>
              <a:rPr lang="en-US" i="1" dirty="0">
                <a:latin typeface="Adobe Caslon Pro"/>
              </a:rPr>
              <a:t>–Wen Model Revisited</a:t>
            </a:r>
            <a:r>
              <a:rPr lang="en-US" dirty="0">
                <a:latin typeface="Adobe Caslon Pro"/>
              </a:rPr>
              <a:t>, Applied Mechanics.</a:t>
            </a:r>
          </a:p>
          <a:p>
            <a:pPr marL="285750" indent="-285750">
              <a:buFont typeface="Wingdings" panose="05000000000000000000" pitchFamily="2" charset="2"/>
              <a:buChar char="§"/>
            </a:pPr>
            <a:r>
              <a:rPr lang="en-US" dirty="0" err="1">
                <a:latin typeface="Adobe Caslon Pro"/>
              </a:rPr>
              <a:t>Haukaas</a:t>
            </a:r>
            <a:r>
              <a:rPr lang="en-US" dirty="0">
                <a:latin typeface="Adobe Caslon Pro"/>
              </a:rPr>
              <a:t>, T. &amp; Der </a:t>
            </a:r>
            <a:r>
              <a:rPr lang="en-US" dirty="0" err="1">
                <a:latin typeface="Adobe Caslon Pro"/>
              </a:rPr>
              <a:t>Kiureghian</a:t>
            </a:r>
            <a:r>
              <a:rPr lang="en-US" dirty="0">
                <a:latin typeface="Adobe Caslon Pro"/>
              </a:rPr>
              <a:t>, A. (2004). </a:t>
            </a:r>
            <a:r>
              <a:rPr lang="en-US" i="1" dirty="0">
                <a:latin typeface="Adobe Caslon Pro"/>
              </a:rPr>
              <a:t>Finite Element Reliability and Sensitivity Methods for Performance-Based Earthquake Engineering</a:t>
            </a:r>
            <a:r>
              <a:rPr lang="en-US" dirty="0">
                <a:latin typeface="Adobe Caslon Pro"/>
              </a:rPr>
              <a:t>, tech. rep., PEER - Pacific Earthquake Engineering Research Center.</a:t>
            </a:r>
            <a:endParaRPr lang="en-GB" dirty="0">
              <a:latin typeface="Adobe Caslon Pro"/>
            </a:endParaRPr>
          </a:p>
          <a:p>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37</a:t>
            </a:fld>
            <a:endParaRPr lang="it-IT" dirty="0">
              <a:latin typeface="Adobe Caslon Pro"/>
            </a:endParaRPr>
          </a:p>
        </p:txBody>
      </p:sp>
      <p:sp>
        <p:nvSpPr>
          <p:cNvPr id="9" name="CasellaDiTesto 8">
            <a:extLst>
              <a:ext uri="{FF2B5EF4-FFF2-40B4-BE49-F238E27FC236}">
                <a16:creationId xmlns:a16="http://schemas.microsoft.com/office/drawing/2014/main" id="{5776E4E5-E0CE-4B94-A2A9-E6E15A22C2FB}"/>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aphicFrame>
        <p:nvGraphicFramePr>
          <p:cNvPr id="15" name="Tabella 6">
            <a:extLst>
              <a:ext uri="{FF2B5EF4-FFF2-40B4-BE49-F238E27FC236}">
                <a16:creationId xmlns:a16="http://schemas.microsoft.com/office/drawing/2014/main" id="{BA8AB0A4-844C-4C24-A418-9F97FEADA093}"/>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References</a:t>
                      </a:r>
                      <a:endParaRPr lang="it-IT" sz="1800" b="1" i="0" u="none" kern="1200" dirty="0">
                        <a:solidFill>
                          <a:schemeClr val="bg1"/>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218308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Thanks for the attention!</a:t>
            </a:r>
            <a:endParaRPr lang="it-IT"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2" name="Segnaposto testo 7">
            <a:extLst>
              <a:ext uri="{FF2B5EF4-FFF2-40B4-BE49-F238E27FC236}">
                <a16:creationId xmlns:a16="http://schemas.microsoft.com/office/drawing/2014/main" id="{46123186-92D3-4951-ADF5-2A8F8B4D3B95}"/>
              </a:ext>
            </a:extLst>
          </p:cNvPr>
          <p:cNvSpPr txBox="1">
            <a:spLocks/>
          </p:cNvSpPr>
          <p:nvPr/>
        </p:nvSpPr>
        <p:spPr>
          <a:xfrm>
            <a:off x="0" y="6200678"/>
            <a:ext cx="8769926" cy="351277"/>
          </a:xfrm>
          <a:prstGeom prst="rect">
            <a:avLst/>
          </a:prstGeom>
          <a:noFill/>
          <a:ln>
            <a:noFill/>
          </a:ln>
        </p:spPr>
        <p:txBody>
          <a:bodyPr vert="horz" lIns="91440" tIns="45720" rIns="91440" bIns="45720" rtlCol="0" anchor="b" anchorCtr="0">
            <a:normAutofit/>
          </a:bodyPr>
          <a:lstStyle>
            <a:lvl1pPr marL="722313"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solidFill>
                  <a:srgbClr val="0070C0"/>
                </a:solidFill>
                <a:hlinkClick r:id="rId4">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852826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uppo 53">
            <a:extLst>
              <a:ext uri="{FF2B5EF4-FFF2-40B4-BE49-F238E27FC236}">
                <a16:creationId xmlns:a16="http://schemas.microsoft.com/office/drawing/2014/main" id="{795219A6-97ED-4E9B-A22F-97CBA9B90FFA}"/>
              </a:ext>
            </a:extLst>
          </p:cNvPr>
          <p:cNvGrpSpPr/>
          <p:nvPr/>
        </p:nvGrpSpPr>
        <p:grpSpPr>
          <a:xfrm>
            <a:off x="1035101" y="2084559"/>
            <a:ext cx="6873090" cy="3578279"/>
            <a:chOff x="2932987" y="2458113"/>
            <a:chExt cx="6639276" cy="3456550"/>
          </a:xfrm>
          <a:noFill/>
        </p:grpSpPr>
        <mc:AlternateContent xmlns:mc="http://schemas.openxmlformats.org/markup-compatibility/2006" xmlns:a14="http://schemas.microsoft.com/office/drawing/2010/main">
          <mc:Choice Requires="a14">
            <p:graphicFrame>
              <p:nvGraphicFramePr>
                <p:cNvPr id="55" name="Diagramma 54">
                  <a:extLst>
                    <a:ext uri="{FF2B5EF4-FFF2-40B4-BE49-F238E27FC236}">
                      <a16:creationId xmlns:a16="http://schemas.microsoft.com/office/drawing/2014/main" id="{0457E5E0-EF02-4AD6-83DE-2BEF73F74D64}"/>
                    </a:ext>
                  </a:extLst>
                </p:cNvPr>
                <p:cNvGraphicFramePr/>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5" name="Diagramma 54">
                  <a:extLst>
                    <a:ext uri="{FF2B5EF4-FFF2-40B4-BE49-F238E27FC236}">
                      <a16:creationId xmlns:a16="http://schemas.microsoft.com/office/drawing/2014/main" id="{0457E5E0-EF02-4AD6-83DE-2BEF73F74D64}"/>
                    </a:ext>
                  </a:extLst>
                </p:cNvPr>
                <p:cNvGraphicFramePr/>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6" name="CasellaDiTesto 55">
                  <a:extLst>
                    <a:ext uri="{FF2B5EF4-FFF2-40B4-BE49-F238E27FC236}">
                      <a16:creationId xmlns:a16="http://schemas.microsoft.com/office/drawing/2014/main" id="{10107AE8-B210-4DA7-A4B9-B2069A5023D6}"/>
                    </a:ext>
                  </a:extLst>
                </p:cNvPr>
                <p:cNvSpPr txBox="1"/>
                <p:nvPr/>
              </p:nvSpPr>
              <p:spPr>
                <a:xfrm>
                  <a:off x="3148316" y="3757205"/>
                  <a:ext cx="1228926" cy="138499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𝐼𝑀</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a:p>
                  <a:endParaRPr lang="en-GB" dirty="0"/>
                </a:p>
              </p:txBody>
            </p:sp>
          </mc:Choice>
          <mc:Fallback xmlns="">
            <p:sp>
              <p:nvSpPr>
                <p:cNvPr id="56" name="CasellaDiTesto 55">
                  <a:extLst>
                    <a:ext uri="{FF2B5EF4-FFF2-40B4-BE49-F238E27FC236}">
                      <a16:creationId xmlns:a16="http://schemas.microsoft.com/office/drawing/2014/main" id="{10107AE8-B210-4DA7-A4B9-B2069A5023D6}"/>
                    </a:ext>
                  </a:extLst>
                </p:cNvPr>
                <p:cNvSpPr txBox="1">
                  <a:spLocks noRot="1" noChangeAspect="1" noMove="1" noResize="1" noEditPoints="1" noAdjustHandles="1" noChangeArrowheads="1" noChangeShapeType="1" noTextEdit="1"/>
                </p:cNvSpPr>
                <p:nvPr/>
              </p:nvSpPr>
              <p:spPr>
                <a:xfrm>
                  <a:off x="3148316" y="3757205"/>
                  <a:ext cx="1228926" cy="1384995"/>
                </a:xfrm>
                <a:prstGeom prst="rect">
                  <a:avLst/>
                </a:prstGeom>
                <a:blipFill>
                  <a:blip r:embed="rId12"/>
                  <a:stretch>
                    <a:fillRect l="-957" t="-426" r="-287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7" name="CasellaDiTesto 56">
                  <a:extLst>
                    <a:ext uri="{FF2B5EF4-FFF2-40B4-BE49-F238E27FC236}">
                      <a16:creationId xmlns:a16="http://schemas.microsoft.com/office/drawing/2014/main" id="{EA52030A-9DF5-4103-959B-F1547A7F3552}"/>
                    </a:ext>
                  </a:extLst>
                </p:cNvPr>
                <p:cNvSpPr txBox="1"/>
                <p:nvPr/>
              </p:nvSpPr>
              <p:spPr>
                <a:xfrm>
                  <a:off x="4890306" y="3701118"/>
                  <a:ext cx="1247201" cy="1107996"/>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p:txBody>
            </p:sp>
          </mc:Choice>
          <mc:Fallback xmlns="">
            <p:sp>
              <p:nvSpPr>
                <p:cNvPr id="57" name="CasellaDiTesto 56">
                  <a:extLst>
                    <a:ext uri="{FF2B5EF4-FFF2-40B4-BE49-F238E27FC236}">
                      <a16:creationId xmlns:a16="http://schemas.microsoft.com/office/drawing/2014/main" id="{EA52030A-9DF5-4103-959B-F1547A7F3552}"/>
                    </a:ext>
                  </a:extLst>
                </p:cNvPr>
                <p:cNvSpPr txBox="1">
                  <a:spLocks noRot="1" noChangeAspect="1" noMove="1" noResize="1" noEditPoints="1" noAdjustHandles="1" noChangeArrowheads="1" noChangeShapeType="1" noTextEdit="1"/>
                </p:cNvSpPr>
                <p:nvPr/>
              </p:nvSpPr>
              <p:spPr>
                <a:xfrm>
                  <a:off x="4890306" y="3701118"/>
                  <a:ext cx="1247201" cy="1107996"/>
                </a:xfrm>
                <a:prstGeom prst="rect">
                  <a:avLst/>
                </a:prstGeom>
                <a:blipFill>
                  <a:blip r:embed="rId13"/>
                  <a:stretch>
                    <a:fillRect l="-472" r="-235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DCC84DBD-18EC-4FE0-BAB8-10E91A2BA924}"/>
                    </a:ext>
                  </a:extLst>
                </p:cNvPr>
                <p:cNvSpPr txBox="1"/>
                <p:nvPr/>
              </p:nvSpPr>
              <p:spPr>
                <a:xfrm>
                  <a:off x="6568411" y="3701117"/>
                  <a:ext cx="1304909" cy="138499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a:p>
                  <a:endParaRPr lang="en-GB" dirty="0"/>
                </a:p>
              </p:txBody>
            </p:sp>
          </mc:Choice>
          <mc:Fallback xmlns="">
            <p:sp>
              <p:nvSpPr>
                <p:cNvPr id="58" name="CasellaDiTesto 57">
                  <a:extLst>
                    <a:ext uri="{FF2B5EF4-FFF2-40B4-BE49-F238E27FC236}">
                      <a16:creationId xmlns:a16="http://schemas.microsoft.com/office/drawing/2014/main" id="{DCC84DBD-18EC-4FE0-BAB8-10E91A2BA924}"/>
                    </a:ext>
                  </a:extLst>
                </p:cNvPr>
                <p:cNvSpPr txBox="1">
                  <a:spLocks noRot="1" noChangeAspect="1" noMove="1" noResize="1" noEditPoints="1" noAdjustHandles="1" noChangeArrowheads="1" noChangeShapeType="1" noTextEdit="1"/>
                </p:cNvSpPr>
                <p:nvPr/>
              </p:nvSpPr>
              <p:spPr>
                <a:xfrm>
                  <a:off x="6568411" y="3701117"/>
                  <a:ext cx="1304909" cy="1384995"/>
                </a:xfrm>
                <a:prstGeom prst="rect">
                  <a:avLst/>
                </a:prstGeom>
                <a:blipFill>
                  <a:blip r:embed="rId14"/>
                  <a:stretch>
                    <a:fillRect l="-901" r="-270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9" name="CasellaDiTesto 58">
                  <a:extLst>
                    <a:ext uri="{FF2B5EF4-FFF2-40B4-BE49-F238E27FC236}">
                      <a16:creationId xmlns:a16="http://schemas.microsoft.com/office/drawing/2014/main" id="{093A68D3-E4A5-4EAD-BC4C-00D682A906A6}"/>
                    </a:ext>
                  </a:extLst>
                </p:cNvPr>
                <p:cNvSpPr txBox="1"/>
                <p:nvPr/>
              </p:nvSpPr>
              <p:spPr>
                <a:xfrm>
                  <a:off x="8231907" y="3701117"/>
                  <a:ext cx="1168718" cy="138499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𝐷𝑉</m:t>
                            </m:r>
                          </m:e>
                        </m:d>
                        <m:r>
                          <a:rPr lang="it-IT" b="0" i="1" smtClean="0">
                            <a:latin typeface="Cambria Math" panose="02040503050406030204" pitchFamily="18" charset="0"/>
                          </a:rPr>
                          <m:t>𝐷𝑀</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𝐷𝑉</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a:p>
                  <a:endParaRPr lang="en-GB" dirty="0"/>
                </a:p>
              </p:txBody>
            </p:sp>
          </mc:Choice>
          <mc:Fallback xmlns="">
            <p:sp>
              <p:nvSpPr>
                <p:cNvPr id="59" name="CasellaDiTesto 58">
                  <a:extLst>
                    <a:ext uri="{FF2B5EF4-FFF2-40B4-BE49-F238E27FC236}">
                      <a16:creationId xmlns:a16="http://schemas.microsoft.com/office/drawing/2014/main" id="{093A68D3-E4A5-4EAD-BC4C-00D682A906A6}"/>
                    </a:ext>
                  </a:extLst>
                </p:cNvPr>
                <p:cNvSpPr txBox="1">
                  <a:spLocks noRot="1" noChangeAspect="1" noMove="1" noResize="1" noEditPoints="1" noAdjustHandles="1" noChangeArrowheads="1" noChangeShapeType="1" noTextEdit="1"/>
                </p:cNvSpPr>
                <p:nvPr/>
              </p:nvSpPr>
              <p:spPr>
                <a:xfrm>
                  <a:off x="8231907" y="3701117"/>
                  <a:ext cx="1168718" cy="1384995"/>
                </a:xfrm>
                <a:prstGeom prst="rect">
                  <a:avLst/>
                </a:prstGeom>
                <a:blipFill>
                  <a:blip r:embed="rId15"/>
                  <a:stretch>
                    <a:fillRect l="-1010" r="-3535"/>
                  </a:stretch>
                </a:blipFill>
              </p:spPr>
              <p:txBody>
                <a:bodyPr/>
                <a:lstStyle/>
                <a:p>
                  <a:r>
                    <a:rPr lang="it-IT">
                      <a:noFill/>
                    </a:rPr>
                    <a:t> </a:t>
                  </a:r>
                </a:p>
              </p:txBody>
            </p:sp>
          </mc:Fallback>
        </mc:AlternateContent>
        <p:cxnSp>
          <p:nvCxnSpPr>
            <p:cNvPr id="60" name="Connettore 4 18">
              <a:extLst>
                <a:ext uri="{FF2B5EF4-FFF2-40B4-BE49-F238E27FC236}">
                  <a16:creationId xmlns:a16="http://schemas.microsoft.com/office/drawing/2014/main" id="{EEF92A49-1F1E-4174-ABCC-89979BE91E55}"/>
                </a:ext>
              </a:extLst>
            </p:cNvPr>
            <p:cNvCxnSpPr/>
            <p:nvPr/>
          </p:nvCxnSpPr>
          <p:spPr>
            <a:xfrm flipH="1">
              <a:off x="2932987" y="4475756"/>
              <a:ext cx="6639276" cy="12700"/>
            </a:xfrm>
            <a:prstGeom prst="bentConnector5">
              <a:avLst>
                <a:gd name="adj1" fmla="val -3443"/>
                <a:gd name="adj2" fmla="val -11113055"/>
                <a:gd name="adj3" fmla="val 103443"/>
              </a:avLst>
            </a:prstGeom>
            <a:grpFill/>
            <a:ln w="41275">
              <a:solidFill>
                <a:srgbClr val="A01625"/>
              </a:solidFill>
              <a:tailEnd type="triangle"/>
            </a:ln>
          </p:spPr>
          <p:style>
            <a:lnRef idx="1">
              <a:schemeClr val="accent1"/>
            </a:lnRef>
            <a:fillRef idx="0">
              <a:schemeClr val="accent1"/>
            </a:fillRef>
            <a:effectRef idx="0">
              <a:schemeClr val="accent1"/>
            </a:effectRef>
            <a:fontRef idx="minor">
              <a:schemeClr val="tx1"/>
            </a:fontRef>
          </p:style>
        </p:cxnSp>
      </p:gr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6"/>
              </a:rPr>
              <a:t>chiara.nardin@unitn.it</a:t>
            </a:r>
            <a:endParaRPr lang="it-IT" sz="1400" dirty="0">
              <a:latin typeface="Adobe Caslon Pro"/>
            </a:endParaRPr>
          </a:p>
        </p:txBody>
      </p:sp>
      <p:sp>
        <p:nvSpPr>
          <p:cNvPr id="3" name="Segnaposto testo 2"/>
          <p:cNvSpPr>
            <a:spLocks noGrp="1"/>
          </p:cNvSpPr>
          <p:nvPr>
            <p:ph type="body" sz="quarter" idx="11"/>
          </p:nvPr>
        </p:nvSpPr>
        <p:spPr>
          <a:xfrm>
            <a:off x="741121" y="1903655"/>
            <a:ext cx="6746875" cy="428625"/>
          </a:xfrm>
        </p:spPr>
        <p:txBody>
          <a:bodyPr/>
          <a:lstStyle/>
          <a:p>
            <a:r>
              <a:rPr lang="it-IT" dirty="0">
                <a:latin typeface="Adobe Caslon Pro"/>
              </a:rPr>
              <a:t>The </a:t>
            </a:r>
            <a:r>
              <a:rPr lang="it-IT" b="1" dirty="0">
                <a:latin typeface="Adobe Caslon Pro"/>
              </a:rPr>
              <a:t>PEER-PBEE</a:t>
            </a:r>
            <a:r>
              <a:rPr lang="it-IT" dirty="0">
                <a:latin typeface="Adobe Caslon Pro"/>
              </a:rPr>
              <a:t> Framework</a:t>
            </a:r>
            <a:endParaRPr lang="en-GB" dirty="0">
              <a:latin typeface="Adobe Caslon Pro"/>
            </a:endParaRPr>
          </a:p>
        </p:txBody>
      </p:sp>
      <p:pic>
        <p:nvPicPr>
          <p:cNvPr id="24" name="Immagine 23">
            <a:extLst>
              <a:ext uri="{FF2B5EF4-FFF2-40B4-BE49-F238E27FC236}">
                <a16:creationId xmlns:a16="http://schemas.microsoft.com/office/drawing/2014/main" id="{5948F14F-C438-493F-9622-D6F3F0380159}"/>
              </a:ext>
            </a:extLst>
          </p:cNvPr>
          <p:cNvPicPr>
            <a:picLocks noChangeAspect="1"/>
          </p:cNvPicPr>
          <p:nvPr/>
        </p:nvPicPr>
        <p:blipFill>
          <a:blip r:embed="rId17"/>
          <a:stretch>
            <a:fillRect/>
          </a:stretch>
        </p:blipFill>
        <p:spPr>
          <a:xfrm>
            <a:off x="8206711" y="2409929"/>
            <a:ext cx="3505200" cy="581025"/>
          </a:xfrm>
          <a:prstGeom prst="rect">
            <a:avLst/>
          </a:prstGeom>
        </p:spPr>
      </p:pic>
      <p:pic>
        <p:nvPicPr>
          <p:cNvPr id="15" name="Immagine 14">
            <a:extLst>
              <a:ext uri="{FF2B5EF4-FFF2-40B4-BE49-F238E27FC236}">
                <a16:creationId xmlns:a16="http://schemas.microsoft.com/office/drawing/2014/main" id="{560C3FC9-9849-4D32-8510-153F7AF7A7C6}"/>
              </a:ext>
            </a:extLst>
          </p:cNvPr>
          <p:cNvPicPr>
            <a:picLocks noChangeAspect="1"/>
          </p:cNvPicPr>
          <p:nvPr/>
        </p:nvPicPr>
        <p:blipFill>
          <a:blip r:embed="rId18"/>
          <a:stretch>
            <a:fillRect/>
          </a:stretch>
        </p:blipFill>
        <p:spPr>
          <a:xfrm>
            <a:off x="954077" y="5587085"/>
            <a:ext cx="7305675" cy="809625"/>
          </a:xfrm>
          <a:prstGeom prst="rect">
            <a:avLst/>
          </a:prstGeom>
        </p:spPr>
      </p:pic>
      <p:sp>
        <p:nvSpPr>
          <p:cNvPr id="18" name="Segnaposto testo 3">
            <a:extLst>
              <a:ext uri="{FF2B5EF4-FFF2-40B4-BE49-F238E27FC236}">
                <a16:creationId xmlns:a16="http://schemas.microsoft.com/office/drawing/2014/main" id="{D7C62228-3075-41A3-90F4-1BE77458B6B6}"/>
              </a:ext>
            </a:extLst>
          </p:cNvPr>
          <p:cNvSpPr txBox="1">
            <a:spLocks/>
          </p:cNvSpPr>
          <p:nvPr/>
        </p:nvSpPr>
        <p:spPr>
          <a:xfrm>
            <a:off x="8959288" y="2990954"/>
            <a:ext cx="3557241" cy="2096664"/>
          </a:xfrm>
          <a:prstGeom prst="rect">
            <a:avLst/>
          </a:prstGeom>
        </p:spPr>
        <p:txBody>
          <a:bodyPr wrap="square">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it-IT" dirty="0">
                <a:latin typeface="Adobe Caslon Pro"/>
              </a:rPr>
              <a:t> (i)  hazard </a:t>
            </a:r>
            <a:r>
              <a:rPr lang="it-IT" dirty="0" err="1">
                <a:latin typeface="Adobe Caslon Pro"/>
              </a:rPr>
              <a:t>analysis</a:t>
            </a:r>
            <a:endParaRPr lang="it-IT" dirty="0">
              <a:latin typeface="Adobe Caslon Pro"/>
            </a:endParaRPr>
          </a:p>
          <a:p>
            <a:pPr algn="just">
              <a:lnSpc>
                <a:spcPct val="150000"/>
              </a:lnSpc>
            </a:pPr>
            <a:r>
              <a:rPr lang="it-IT" dirty="0">
                <a:latin typeface="Adobe Caslon Pro"/>
              </a:rPr>
              <a:t>(ii)  </a:t>
            </a:r>
            <a:r>
              <a:rPr lang="it-IT" dirty="0" err="1">
                <a:latin typeface="Adobe Caslon Pro"/>
              </a:rPr>
              <a:t>fragility</a:t>
            </a:r>
            <a:r>
              <a:rPr lang="it-IT" dirty="0">
                <a:latin typeface="Adobe Caslon Pro"/>
              </a:rPr>
              <a:t> </a:t>
            </a:r>
            <a:r>
              <a:rPr lang="it-IT" dirty="0" err="1">
                <a:latin typeface="Adobe Caslon Pro"/>
              </a:rPr>
              <a:t>analysis</a:t>
            </a:r>
            <a:endParaRPr lang="it-IT" dirty="0">
              <a:latin typeface="Adobe Caslon Pro"/>
            </a:endParaRPr>
          </a:p>
          <a:p>
            <a:pPr algn="just">
              <a:lnSpc>
                <a:spcPct val="150000"/>
              </a:lnSpc>
            </a:pPr>
            <a:r>
              <a:rPr lang="it-IT" dirty="0">
                <a:latin typeface="Adobe Caslon Pro"/>
              </a:rPr>
              <a:t>(iii) </a:t>
            </a:r>
            <a:r>
              <a:rPr lang="it-IT" dirty="0" err="1">
                <a:latin typeface="Adobe Caslon Pro"/>
              </a:rPr>
              <a:t>damage</a:t>
            </a:r>
            <a:r>
              <a:rPr lang="it-IT" dirty="0">
                <a:latin typeface="Adobe Caslon Pro"/>
              </a:rPr>
              <a:t> </a:t>
            </a:r>
            <a:r>
              <a:rPr lang="it-IT" dirty="0" err="1">
                <a:latin typeface="Adobe Caslon Pro"/>
              </a:rPr>
              <a:t>analysis</a:t>
            </a:r>
            <a:endParaRPr lang="it-IT" dirty="0">
              <a:latin typeface="Adobe Caslon Pro"/>
            </a:endParaRPr>
          </a:p>
          <a:p>
            <a:pPr algn="just">
              <a:lnSpc>
                <a:spcPct val="150000"/>
              </a:lnSpc>
            </a:pPr>
            <a:r>
              <a:rPr lang="it-IT" dirty="0">
                <a:latin typeface="Adobe Caslon Pro"/>
              </a:rPr>
              <a:t>(iv) </a:t>
            </a:r>
            <a:r>
              <a:rPr lang="it-IT" dirty="0" err="1">
                <a:latin typeface="Adobe Caslon Pro"/>
              </a:rPr>
              <a:t>loss</a:t>
            </a:r>
            <a:r>
              <a:rPr lang="it-IT" dirty="0">
                <a:latin typeface="Adobe Caslon Pro"/>
              </a:rPr>
              <a:t> </a:t>
            </a:r>
            <a:r>
              <a:rPr lang="it-IT" dirty="0" err="1">
                <a:latin typeface="Adobe Caslon Pro"/>
              </a:rPr>
              <a:t>analysis</a:t>
            </a:r>
            <a:endParaRPr lang="it-IT" dirty="0">
              <a:latin typeface="Adobe Caslon Pro"/>
            </a:endParaRPr>
          </a:p>
        </p:txBody>
      </p:sp>
      <p:sp>
        <p:nvSpPr>
          <p:cNvPr id="33" name="Rettangolo 32">
            <a:extLst>
              <a:ext uri="{FF2B5EF4-FFF2-40B4-BE49-F238E27FC236}">
                <a16:creationId xmlns:a16="http://schemas.microsoft.com/office/drawing/2014/main" id="{669EFA83-9793-480E-9574-4E024DB95C72}"/>
              </a:ext>
            </a:extLst>
          </p:cNvPr>
          <p:cNvSpPr/>
          <p:nvPr/>
        </p:nvSpPr>
        <p:spPr>
          <a:xfrm>
            <a:off x="1028506" y="2867873"/>
            <a:ext cx="1652432" cy="199529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37" name="Rettangolo 36">
            <a:extLst>
              <a:ext uri="{FF2B5EF4-FFF2-40B4-BE49-F238E27FC236}">
                <a16:creationId xmlns:a16="http://schemas.microsoft.com/office/drawing/2014/main" id="{4AA8BABE-5C3F-470F-B015-D9D2EC2E94AA}"/>
              </a:ext>
            </a:extLst>
          </p:cNvPr>
          <p:cNvSpPr/>
          <p:nvPr/>
        </p:nvSpPr>
        <p:spPr>
          <a:xfrm>
            <a:off x="7278802" y="5762352"/>
            <a:ext cx="930734" cy="36923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0" name="Rettangolo 39">
            <a:extLst>
              <a:ext uri="{FF2B5EF4-FFF2-40B4-BE49-F238E27FC236}">
                <a16:creationId xmlns:a16="http://schemas.microsoft.com/office/drawing/2014/main" id="{B18EBCF8-8E13-4FD1-8FBB-5B68A6DC0117}"/>
              </a:ext>
            </a:extLst>
          </p:cNvPr>
          <p:cNvSpPr/>
          <p:nvPr/>
        </p:nvSpPr>
        <p:spPr>
          <a:xfrm>
            <a:off x="8942359" y="3062074"/>
            <a:ext cx="2399095" cy="38203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dobe Caslon Pro"/>
              <a:cs typeface="Arial" panose="020B0604020202020204" pitchFamily="34" charset="0"/>
            </a:endParaRPr>
          </a:p>
        </p:txBody>
      </p:sp>
      <p:sp>
        <p:nvSpPr>
          <p:cNvPr id="41" name="Rettangolo 40">
            <a:extLst>
              <a:ext uri="{FF2B5EF4-FFF2-40B4-BE49-F238E27FC236}">
                <a16:creationId xmlns:a16="http://schemas.microsoft.com/office/drawing/2014/main" id="{6A399434-7528-4428-B192-57F1B8FE801D}"/>
              </a:ext>
            </a:extLst>
          </p:cNvPr>
          <p:cNvSpPr/>
          <p:nvPr/>
        </p:nvSpPr>
        <p:spPr>
          <a:xfrm>
            <a:off x="5662652" y="5762352"/>
            <a:ext cx="1565933" cy="369238"/>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2" name="Rettangolo 41">
            <a:extLst>
              <a:ext uri="{FF2B5EF4-FFF2-40B4-BE49-F238E27FC236}">
                <a16:creationId xmlns:a16="http://schemas.microsoft.com/office/drawing/2014/main" id="{A1B02351-C0A7-4513-8900-469A3EF1ED10}"/>
              </a:ext>
            </a:extLst>
          </p:cNvPr>
          <p:cNvSpPr/>
          <p:nvPr/>
        </p:nvSpPr>
        <p:spPr>
          <a:xfrm>
            <a:off x="8949823" y="3621815"/>
            <a:ext cx="2399095" cy="382038"/>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3" name="Rettangolo 42">
            <a:extLst>
              <a:ext uri="{FF2B5EF4-FFF2-40B4-BE49-F238E27FC236}">
                <a16:creationId xmlns:a16="http://schemas.microsoft.com/office/drawing/2014/main" id="{139FE68C-3A9E-4CB1-80D0-B8D54077BCA4}"/>
              </a:ext>
            </a:extLst>
          </p:cNvPr>
          <p:cNvSpPr/>
          <p:nvPr/>
        </p:nvSpPr>
        <p:spPr>
          <a:xfrm>
            <a:off x="8949823" y="4167161"/>
            <a:ext cx="2399095" cy="38203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4" name="Rettangolo 43">
            <a:extLst>
              <a:ext uri="{FF2B5EF4-FFF2-40B4-BE49-F238E27FC236}">
                <a16:creationId xmlns:a16="http://schemas.microsoft.com/office/drawing/2014/main" id="{5F1842C3-1C50-4E2E-976B-FD47EA686D62}"/>
              </a:ext>
            </a:extLst>
          </p:cNvPr>
          <p:cNvSpPr/>
          <p:nvPr/>
        </p:nvSpPr>
        <p:spPr>
          <a:xfrm>
            <a:off x="8949823" y="4687605"/>
            <a:ext cx="2399095" cy="38203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5" name="Rettangolo 44">
            <a:extLst>
              <a:ext uri="{FF2B5EF4-FFF2-40B4-BE49-F238E27FC236}">
                <a16:creationId xmlns:a16="http://schemas.microsoft.com/office/drawing/2014/main" id="{82C285DF-168F-421C-90F1-740633A0CBA7}"/>
              </a:ext>
            </a:extLst>
          </p:cNvPr>
          <p:cNvSpPr/>
          <p:nvPr/>
        </p:nvSpPr>
        <p:spPr>
          <a:xfrm>
            <a:off x="2733457" y="2867871"/>
            <a:ext cx="1722079" cy="1995299"/>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6" name="Rettangolo 45">
            <a:extLst>
              <a:ext uri="{FF2B5EF4-FFF2-40B4-BE49-F238E27FC236}">
                <a16:creationId xmlns:a16="http://schemas.microsoft.com/office/drawing/2014/main" id="{FCCE98F5-FE37-4B82-9541-40AAEF274ECB}"/>
              </a:ext>
            </a:extLst>
          </p:cNvPr>
          <p:cNvSpPr/>
          <p:nvPr/>
        </p:nvSpPr>
        <p:spPr>
          <a:xfrm>
            <a:off x="4427338" y="2867872"/>
            <a:ext cx="1774598" cy="199529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7" name="Rettangolo 46">
            <a:extLst>
              <a:ext uri="{FF2B5EF4-FFF2-40B4-BE49-F238E27FC236}">
                <a16:creationId xmlns:a16="http://schemas.microsoft.com/office/drawing/2014/main" id="{E7C80009-2357-4B5D-AC25-02B85112562D}"/>
              </a:ext>
            </a:extLst>
          </p:cNvPr>
          <p:cNvSpPr/>
          <p:nvPr/>
        </p:nvSpPr>
        <p:spPr>
          <a:xfrm>
            <a:off x="6201936" y="2855441"/>
            <a:ext cx="1649750" cy="205134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8" name="Rettangolo 47">
            <a:extLst>
              <a:ext uri="{FF2B5EF4-FFF2-40B4-BE49-F238E27FC236}">
                <a16:creationId xmlns:a16="http://schemas.microsoft.com/office/drawing/2014/main" id="{FF05C4B8-7085-4991-8884-DBF9A3DC95FE}"/>
              </a:ext>
            </a:extLst>
          </p:cNvPr>
          <p:cNvSpPr/>
          <p:nvPr/>
        </p:nvSpPr>
        <p:spPr>
          <a:xfrm>
            <a:off x="4307610" y="5762352"/>
            <a:ext cx="1304826" cy="36923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9" name="Rettangolo 48">
            <a:extLst>
              <a:ext uri="{FF2B5EF4-FFF2-40B4-BE49-F238E27FC236}">
                <a16:creationId xmlns:a16="http://schemas.microsoft.com/office/drawing/2014/main" id="{453C09CF-1213-46AC-851D-C2A7431AAD9E}"/>
              </a:ext>
            </a:extLst>
          </p:cNvPr>
          <p:cNvSpPr/>
          <p:nvPr/>
        </p:nvSpPr>
        <p:spPr>
          <a:xfrm>
            <a:off x="3271812" y="5762352"/>
            <a:ext cx="1005316" cy="36923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0" name="Rettangolo 49">
            <a:extLst>
              <a:ext uri="{FF2B5EF4-FFF2-40B4-BE49-F238E27FC236}">
                <a16:creationId xmlns:a16="http://schemas.microsoft.com/office/drawing/2014/main" id="{0961573F-A527-47E2-B032-1251178707BD}"/>
              </a:ext>
            </a:extLst>
          </p:cNvPr>
          <p:cNvSpPr/>
          <p:nvPr/>
        </p:nvSpPr>
        <p:spPr>
          <a:xfrm>
            <a:off x="8225397" y="2473403"/>
            <a:ext cx="554962" cy="38203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1" name="Rettangolo 50">
            <a:extLst>
              <a:ext uri="{FF2B5EF4-FFF2-40B4-BE49-F238E27FC236}">
                <a16:creationId xmlns:a16="http://schemas.microsoft.com/office/drawing/2014/main" id="{E5FC1D0A-E925-44B8-B423-06FA18052518}"/>
              </a:ext>
            </a:extLst>
          </p:cNvPr>
          <p:cNvSpPr/>
          <p:nvPr/>
        </p:nvSpPr>
        <p:spPr>
          <a:xfrm>
            <a:off x="9200554" y="2473403"/>
            <a:ext cx="554962" cy="382038"/>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2" name="Rettangolo 51">
            <a:extLst>
              <a:ext uri="{FF2B5EF4-FFF2-40B4-BE49-F238E27FC236}">
                <a16:creationId xmlns:a16="http://schemas.microsoft.com/office/drawing/2014/main" id="{40E4FBFC-9578-45F4-9E9A-935637F84A99}"/>
              </a:ext>
            </a:extLst>
          </p:cNvPr>
          <p:cNvSpPr/>
          <p:nvPr/>
        </p:nvSpPr>
        <p:spPr>
          <a:xfrm>
            <a:off x="10209231" y="2473403"/>
            <a:ext cx="554962" cy="38203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3" name="Rettangolo 52">
            <a:extLst>
              <a:ext uri="{FF2B5EF4-FFF2-40B4-BE49-F238E27FC236}">
                <a16:creationId xmlns:a16="http://schemas.microsoft.com/office/drawing/2014/main" id="{4CB4D5AF-AE1F-4B33-A97B-34D8444335E4}"/>
              </a:ext>
            </a:extLst>
          </p:cNvPr>
          <p:cNvSpPr/>
          <p:nvPr/>
        </p:nvSpPr>
        <p:spPr>
          <a:xfrm>
            <a:off x="11156948" y="2473403"/>
            <a:ext cx="554962" cy="38203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Tree>
    <p:extLst>
      <p:ext uri="{BB962C8B-B14F-4D97-AF65-F5344CB8AC3E}">
        <p14:creationId xmlns:p14="http://schemas.microsoft.com/office/powerpoint/2010/main" val="25793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5</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3" name="Segnaposto testo 2"/>
          <p:cNvSpPr>
            <a:spLocks noGrp="1"/>
          </p:cNvSpPr>
          <p:nvPr>
            <p:ph type="body" sz="quarter" idx="11"/>
          </p:nvPr>
        </p:nvSpPr>
        <p:spPr>
          <a:xfrm>
            <a:off x="741121" y="1903655"/>
            <a:ext cx="6746875" cy="428625"/>
          </a:xfrm>
        </p:spPr>
        <p:txBody>
          <a:bodyPr/>
          <a:lstStyle/>
          <a:p>
            <a:r>
              <a:rPr lang="it-IT" dirty="0">
                <a:latin typeface="Adobe Caslon Pro"/>
              </a:rPr>
              <a:t>The </a:t>
            </a:r>
            <a:r>
              <a:rPr lang="it-IT" b="1" dirty="0">
                <a:latin typeface="Adobe Caslon Pro"/>
              </a:rPr>
              <a:t>PEER-PBEE</a:t>
            </a:r>
            <a:r>
              <a:rPr lang="it-IT" dirty="0">
                <a:latin typeface="Adobe Caslon Pro"/>
              </a:rPr>
              <a:t> Framework</a:t>
            </a:r>
            <a:endParaRPr lang="en-GB" dirty="0">
              <a:latin typeface="Adobe Caslon Pro"/>
            </a:endParaRPr>
          </a:p>
        </p:txBody>
      </p:sp>
      <mc:AlternateContent xmlns:mc="http://schemas.openxmlformats.org/markup-compatibility/2006" xmlns:a14="http://schemas.microsoft.com/office/drawing/2010/main">
        <mc:Choice Requires="a14">
          <p:sp>
            <p:nvSpPr>
              <p:cNvPr id="22" name="Segnaposto testo 3">
                <a:extLst>
                  <a:ext uri="{FF2B5EF4-FFF2-40B4-BE49-F238E27FC236}">
                    <a16:creationId xmlns:a16="http://schemas.microsoft.com/office/drawing/2014/main" id="{FE8F4DBA-6A12-4C54-8CF4-1BA83134FAAF}"/>
                  </a:ext>
                </a:extLst>
              </p:cNvPr>
              <p:cNvSpPr txBox="1">
                <a:spLocks/>
              </p:cNvSpPr>
              <p:nvPr/>
            </p:nvSpPr>
            <p:spPr>
              <a:xfrm>
                <a:off x="741121" y="3760232"/>
                <a:ext cx="11450878" cy="2800767"/>
              </a:xfrm>
              <a:prstGeom prst="rect">
                <a:avLst/>
              </a:prstGeom>
            </p:spPr>
            <p:txBody>
              <a:bodyPr wrap="square">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dirty="0">
                    <a:latin typeface="Adobe Caslon Pro"/>
                  </a:rPr>
                  <a:t>where </a:t>
                </a:r>
                <a:endParaRPr lang="it-IT" dirty="0">
                  <a:latin typeface="Adobe Caslon Pro"/>
                </a:endParaRP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𝑖𝑚</m:t>
                    </m:r>
                  </m:oMath>
                </a14:m>
                <a:r>
                  <a:rPr lang="en-US" dirty="0">
                    <a:latin typeface="Adobe Caslon Pro"/>
                  </a:rPr>
                  <a:t> is an intensity measure (e.g., peak ground acceleration, spectral acceleration, etc.);</a:t>
                </a: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𝑒𝑑𝑝</m:t>
                    </m:r>
                  </m:oMath>
                </a14:m>
                <a:r>
                  <a:rPr lang="en-US" dirty="0">
                    <a:latin typeface="Adobe Caslon Pro"/>
                  </a:rPr>
                  <a:t> is an engineering demand parameter (e.g., </a:t>
                </a:r>
                <a:r>
                  <a:rPr lang="en-US" dirty="0" err="1">
                    <a:latin typeface="Adobe Caslon Pro"/>
                  </a:rPr>
                  <a:t>interstorey</a:t>
                </a:r>
                <a:r>
                  <a:rPr lang="en-US" dirty="0">
                    <a:latin typeface="Adobe Caslon Pro"/>
                  </a:rPr>
                  <a:t> drift);</a:t>
                </a: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𝑑</m:t>
                    </m:r>
                  </m:oMath>
                </a14:m>
                <a:r>
                  <a:rPr lang="en-US" dirty="0">
                    <a:latin typeface="Adobe Caslon Pro"/>
                  </a:rPr>
                  <a:t> is a damage measure (e.g., minor, medium, extensive, collapse);</a:t>
                </a: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𝑑𝑣</m:t>
                    </m:r>
                  </m:oMath>
                </a14:m>
                <a:r>
                  <a:rPr lang="en-US" dirty="0">
                    <a:latin typeface="Adobe Caslon Pro"/>
                  </a:rPr>
                  <a:t> is a decision variable (e.g., monetary losses, fatalities, etc.);</a:t>
                </a:r>
              </a:p>
              <a:p>
                <a:pPr algn="just">
                  <a:lnSpc>
                    <a:spcPct val="100000"/>
                  </a:lnSpc>
                </a:pPr>
                <a14:m>
                  <m:oMath xmlns:m="http://schemas.openxmlformats.org/officeDocument/2006/math">
                    <m:r>
                      <a:rPr lang="it-IT" b="0" i="0" dirty="0" smtClean="0">
                        <a:latin typeface="Cambria Math" panose="02040503050406030204" pitchFamily="18" charset="0"/>
                      </a:rPr>
                      <m:t>− </m:t>
                    </m:r>
                    <m:r>
                      <a:rPr lang="it-IT" dirty="0" smtClean="0">
                        <a:latin typeface="Cambria Math" panose="02040503050406030204" pitchFamily="18" charset="0"/>
                      </a:rPr>
                      <m:t>𝜆</m:t>
                    </m:r>
                    <m:r>
                      <a:rPr lang="en-US" dirty="0">
                        <a:latin typeface="Cambria Math" panose="02040503050406030204" pitchFamily="18" charset="0"/>
                      </a:rPr>
                      <m:t>(</m:t>
                    </m:r>
                    <m:r>
                      <a:rPr lang="en-US" dirty="0">
                        <a:latin typeface="Cambria Math" panose="02040503050406030204" pitchFamily="18" charset="0"/>
                      </a:rPr>
                      <m:t>𝑥</m:t>
                    </m:r>
                    <m:r>
                      <a:rPr lang="en-US" dirty="0">
                        <a:latin typeface="Cambria Math" panose="02040503050406030204" pitchFamily="18" charset="0"/>
                      </a:rPr>
                      <m:t>)</m:t>
                    </m:r>
                  </m:oMath>
                </a14:m>
                <a:r>
                  <a:rPr lang="en-US" dirty="0">
                    <a:latin typeface="Adobe Caslon Pro"/>
                  </a:rPr>
                  <a:t> is the mean annual rate of events exceeding a given threshold for a given variable </a:t>
                </a:r>
                <a14:m>
                  <m:oMath xmlns:m="http://schemas.openxmlformats.org/officeDocument/2006/math">
                    <m:r>
                      <a:rPr lang="en-US" dirty="0">
                        <a:latin typeface="Cambria Math" panose="02040503050406030204" pitchFamily="18" charset="0"/>
                      </a:rPr>
                      <m:t>𝑥</m:t>
                    </m:r>
                    <m:r>
                      <a:rPr lang="it-IT" b="0" i="0" dirty="0" smtClean="0">
                        <a:latin typeface="Cambria Math" panose="02040503050406030204" pitchFamily="18" charset="0"/>
                      </a:rPr>
                      <m:t>;</m:t>
                    </m:r>
                  </m:oMath>
                </a14:m>
                <a:r>
                  <a:rPr lang="en-US" dirty="0">
                    <a:latin typeface="Adobe Caslon Pro"/>
                  </a:rPr>
                  <a:t> </a:t>
                </a:r>
                <a:endParaRPr lang="it-IT" dirty="0">
                  <a:latin typeface="Adobe Caslon Pro"/>
                </a:endParaRP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𝐺</m:t>
                    </m:r>
                    <m:r>
                      <a:rPr lang="en-US" dirty="0">
                        <a:latin typeface="Cambria Math" panose="02040503050406030204" pitchFamily="18" charset="0"/>
                      </a:rPr>
                      <m:t>(</m:t>
                    </m:r>
                    <m:r>
                      <a:rPr lang="en-US" dirty="0">
                        <a:latin typeface="Cambria Math" panose="02040503050406030204" pitchFamily="18" charset="0"/>
                      </a:rPr>
                      <m:t>𝑦</m:t>
                    </m:r>
                    <m:r>
                      <a:rPr lang="it-IT" dirty="0">
                        <a:latin typeface="Cambria Math" panose="02040503050406030204" pitchFamily="18" charset="0"/>
                      </a:rPr>
                      <m:t>|</m:t>
                    </m:r>
                    <m:r>
                      <a:rPr lang="en-US" dirty="0">
                        <a:latin typeface="Cambria Math" panose="02040503050406030204" pitchFamily="18" charset="0"/>
                      </a:rPr>
                      <m:t>𝑥</m:t>
                    </m:r>
                    <m:r>
                      <a:rPr lang="en-US" dirty="0">
                        <a:latin typeface="Cambria Math" panose="02040503050406030204" pitchFamily="18" charset="0"/>
                      </a:rPr>
                      <m:t>) = </m:t>
                    </m:r>
                    <m:r>
                      <a:rPr lang="en-US" dirty="0">
                        <a:latin typeface="Cambria Math" panose="02040503050406030204" pitchFamily="18" charset="0"/>
                      </a:rPr>
                      <m:t>𝑃</m:t>
                    </m:r>
                    <m:r>
                      <a:rPr lang="en-US" dirty="0">
                        <a:latin typeface="Cambria Math" panose="02040503050406030204" pitchFamily="18" charset="0"/>
                      </a:rPr>
                      <m:t>(</m:t>
                    </m:r>
                    <m:r>
                      <a:rPr lang="en-US" dirty="0">
                        <a:latin typeface="Cambria Math" panose="02040503050406030204" pitchFamily="18" charset="0"/>
                      </a:rPr>
                      <m:t>𝑌</m:t>
                    </m:r>
                    <m:r>
                      <a:rPr lang="it-IT" dirty="0">
                        <a:latin typeface="Cambria Math" panose="02040503050406030204" pitchFamily="18" charset="0"/>
                      </a:rPr>
                      <m:t>≥</m:t>
                    </m:r>
                    <m:r>
                      <a:rPr lang="en-US" dirty="0">
                        <a:latin typeface="Cambria Math" panose="02040503050406030204" pitchFamily="18" charset="0"/>
                      </a:rPr>
                      <m:t> </m:t>
                    </m:r>
                    <m:r>
                      <a:rPr lang="en-US" dirty="0" err="1">
                        <a:latin typeface="Cambria Math" panose="02040503050406030204" pitchFamily="18" charset="0"/>
                      </a:rPr>
                      <m:t>𝑦</m:t>
                    </m:r>
                    <m:r>
                      <a:rPr lang="it-IT" dirty="0">
                        <a:latin typeface="Cambria Math" panose="02040503050406030204" pitchFamily="18" charset="0"/>
                      </a:rPr>
                      <m:t>|</m:t>
                    </m:r>
                    <m:r>
                      <a:rPr lang="en-US" dirty="0" err="1">
                        <a:latin typeface="Cambria Math" panose="02040503050406030204" pitchFamily="18" charset="0"/>
                      </a:rPr>
                      <m:t>𝑋</m:t>
                    </m:r>
                    <m:r>
                      <a:rPr lang="en-US" dirty="0">
                        <a:latin typeface="Cambria Math" panose="02040503050406030204" pitchFamily="18" charset="0"/>
                      </a:rPr>
                      <m:t> = </m:t>
                    </m:r>
                    <m:r>
                      <a:rPr lang="en-US" dirty="0">
                        <a:latin typeface="Cambria Math" panose="02040503050406030204" pitchFamily="18" charset="0"/>
                      </a:rPr>
                      <m:t>𝑥</m:t>
                    </m:r>
                    <m:r>
                      <a:rPr lang="en-US" dirty="0">
                        <a:latin typeface="Cambria Math" panose="02040503050406030204" pitchFamily="18" charset="0"/>
                      </a:rPr>
                      <m:t>)</m:t>
                    </m:r>
                  </m:oMath>
                </a14:m>
                <a:r>
                  <a:rPr lang="en-US" dirty="0">
                    <a:latin typeface="Adobe Caslon Pro"/>
                  </a:rPr>
                  <a:t> is the conditional complementary cumulative distribution function (CCDF)</a:t>
                </a:r>
                <a:endParaRPr lang="it-IT" dirty="0">
                  <a:latin typeface="Adobe Caslon Pro"/>
                </a:endParaRPr>
              </a:p>
            </p:txBody>
          </p:sp>
        </mc:Choice>
        <mc:Fallback xmlns="">
          <p:sp>
            <p:nvSpPr>
              <p:cNvPr id="22" name="Segnaposto testo 3">
                <a:extLst>
                  <a:ext uri="{FF2B5EF4-FFF2-40B4-BE49-F238E27FC236}">
                    <a16:creationId xmlns:a16="http://schemas.microsoft.com/office/drawing/2014/main" id="{FE8F4DBA-6A12-4C54-8CF4-1BA83134FAAF}"/>
                  </a:ext>
                </a:extLst>
              </p:cNvPr>
              <p:cNvSpPr txBox="1">
                <a:spLocks noRot="1" noChangeAspect="1" noMove="1" noResize="1" noEditPoints="1" noAdjustHandles="1" noChangeArrowheads="1" noChangeShapeType="1" noTextEdit="1"/>
              </p:cNvSpPr>
              <p:nvPr/>
            </p:nvSpPr>
            <p:spPr>
              <a:xfrm>
                <a:off x="741121" y="3760232"/>
                <a:ext cx="11450878" cy="2800767"/>
              </a:xfrm>
              <a:prstGeom prst="rect">
                <a:avLst/>
              </a:prstGeom>
              <a:blipFill>
                <a:blip r:embed="rId6"/>
                <a:stretch>
                  <a:fillRect l="-479" t="-1307" b="-2614"/>
                </a:stretch>
              </a:blipFill>
            </p:spPr>
            <p:txBody>
              <a:bodyPr/>
              <a:lstStyle/>
              <a:p>
                <a:r>
                  <a:rPr lang="it-IT">
                    <a:noFill/>
                  </a:rPr>
                  <a:t> </a:t>
                </a:r>
              </a:p>
            </p:txBody>
          </p:sp>
        </mc:Fallback>
      </mc:AlternateContent>
      <p:pic>
        <p:nvPicPr>
          <p:cNvPr id="23" name="Immagine 22">
            <a:extLst>
              <a:ext uri="{FF2B5EF4-FFF2-40B4-BE49-F238E27FC236}">
                <a16:creationId xmlns:a16="http://schemas.microsoft.com/office/drawing/2014/main" id="{BA9E1E84-F6D2-4B36-BB2F-C8F04048C378}"/>
              </a:ext>
            </a:extLst>
          </p:cNvPr>
          <p:cNvPicPr>
            <a:picLocks noChangeAspect="1"/>
          </p:cNvPicPr>
          <p:nvPr/>
        </p:nvPicPr>
        <p:blipFill>
          <a:blip r:embed="rId7"/>
          <a:stretch>
            <a:fillRect/>
          </a:stretch>
        </p:blipFill>
        <p:spPr>
          <a:xfrm>
            <a:off x="2336835" y="2995488"/>
            <a:ext cx="7305675" cy="809625"/>
          </a:xfrm>
          <a:prstGeom prst="rect">
            <a:avLst/>
          </a:prstGeom>
        </p:spPr>
      </p:pic>
      <p:pic>
        <p:nvPicPr>
          <p:cNvPr id="24" name="Immagine 23">
            <a:extLst>
              <a:ext uri="{FF2B5EF4-FFF2-40B4-BE49-F238E27FC236}">
                <a16:creationId xmlns:a16="http://schemas.microsoft.com/office/drawing/2014/main" id="{5948F14F-C438-493F-9622-D6F3F0380159}"/>
              </a:ext>
            </a:extLst>
          </p:cNvPr>
          <p:cNvPicPr>
            <a:picLocks noChangeAspect="1"/>
          </p:cNvPicPr>
          <p:nvPr/>
        </p:nvPicPr>
        <p:blipFill>
          <a:blip r:embed="rId8"/>
          <a:stretch>
            <a:fillRect/>
          </a:stretch>
        </p:blipFill>
        <p:spPr>
          <a:xfrm>
            <a:off x="4449197" y="2443492"/>
            <a:ext cx="3505200" cy="581025"/>
          </a:xfrm>
          <a:prstGeom prst="rect">
            <a:avLst/>
          </a:prstGeom>
        </p:spPr>
      </p:pic>
    </p:spTree>
    <p:extLst>
      <p:ext uri="{BB962C8B-B14F-4D97-AF65-F5344CB8AC3E}">
        <p14:creationId xmlns:p14="http://schemas.microsoft.com/office/powerpoint/2010/main" val="2849449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Probabilistic Hazard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2" name="Segnaposto testo 7">
            <a:extLst>
              <a:ext uri="{FF2B5EF4-FFF2-40B4-BE49-F238E27FC236}">
                <a16:creationId xmlns:a16="http://schemas.microsoft.com/office/drawing/2014/main" id="{A7286083-4317-4C1D-B69D-F76256235461}"/>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4">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7927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7</a:t>
            </a:fld>
            <a:endParaRPr lang="it-IT" dirty="0">
              <a:latin typeface="Adobe Caslon Pro"/>
            </a:endParaRPr>
          </a:p>
        </p:txBody>
      </p:sp>
      <p:pic>
        <p:nvPicPr>
          <p:cNvPr id="8" name="Immagine 7"/>
          <p:cNvPicPr>
            <a:picLocks noChangeAspect="1"/>
          </p:cNvPicPr>
          <p:nvPr/>
        </p:nvPicPr>
        <p:blipFill>
          <a:blip r:embed="rId3"/>
          <a:stretch>
            <a:fillRect/>
          </a:stretch>
        </p:blipFill>
        <p:spPr>
          <a:xfrm>
            <a:off x="0" y="2828926"/>
            <a:ext cx="5870211" cy="3134478"/>
          </a:xfrm>
          <a:prstGeom prst="rect">
            <a:avLst/>
          </a:prstGeom>
        </p:spPr>
      </p:pic>
      <p:sp>
        <p:nvSpPr>
          <p:cNvPr id="9" name="Rettangolo 8"/>
          <p:cNvSpPr/>
          <p:nvPr/>
        </p:nvSpPr>
        <p:spPr>
          <a:xfrm>
            <a:off x="6462532" y="2621597"/>
            <a:ext cx="4672314" cy="3062377"/>
          </a:xfrm>
          <a:prstGeom prst="rect">
            <a:avLst/>
          </a:prstGeom>
        </p:spPr>
        <p:txBody>
          <a:bodyPr wrap="square">
            <a:spAutoFit/>
          </a:bodyPr>
          <a:lstStyle/>
          <a:p>
            <a:pPr algn="just"/>
            <a:r>
              <a:rPr lang="it-IT" sz="2000" dirty="0">
                <a:latin typeface="Adobe Caslon Pro"/>
                <a:cs typeface="Arial" panose="020B0604020202020204" pitchFamily="34" charset="0"/>
              </a:rPr>
              <a:t>Goal and </a:t>
            </a:r>
            <a:r>
              <a:rPr lang="it-IT" sz="2000" dirty="0" err="1">
                <a:latin typeface="Adobe Caslon Pro"/>
                <a:cs typeface="Arial" panose="020B0604020202020204" pitchFamily="34" charset="0"/>
              </a:rPr>
              <a:t>results</a:t>
            </a:r>
            <a:endParaRPr lang="it-IT" sz="2000" dirty="0">
              <a:latin typeface="Adobe Caslon Pro"/>
              <a:cs typeface="Arial" panose="020B0604020202020204" pitchFamily="34" charset="0"/>
            </a:endParaRPr>
          </a:p>
          <a:p>
            <a:pPr algn="just"/>
            <a:endParaRPr lang="it-IT" sz="1100" dirty="0">
              <a:latin typeface="Adobe Caslon Pro"/>
              <a:cs typeface="Arial" panose="020B0604020202020204" pitchFamily="34" charset="0"/>
            </a:endParaRPr>
          </a:p>
          <a:p>
            <a:pPr algn="just">
              <a:lnSpc>
                <a:spcPct val="150000"/>
              </a:lnSpc>
            </a:pPr>
            <a:r>
              <a:rPr lang="it-IT" dirty="0" err="1">
                <a:latin typeface="Adobe Caslon Pro"/>
                <a:cs typeface="Arial" panose="020B0604020202020204" pitchFamily="34" charset="0"/>
              </a:rPr>
              <a:t>Through</a:t>
            </a:r>
            <a:r>
              <a:rPr lang="it-IT" dirty="0">
                <a:latin typeface="Adobe Caslon Pro"/>
                <a:cs typeface="Arial" panose="020B0604020202020204" pitchFamily="34" charset="0"/>
              </a:rPr>
              <a:t> the </a:t>
            </a:r>
            <a:r>
              <a:rPr lang="it-IT" dirty="0" err="1">
                <a:latin typeface="Adobe Caslon Pro"/>
                <a:cs typeface="Arial" panose="020B0604020202020204" pitchFamily="34" charset="0"/>
              </a:rPr>
              <a:t>scheme</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depicted</a:t>
            </a:r>
            <a:r>
              <a:rPr lang="it-IT" dirty="0">
                <a:latin typeface="Adobe Caslon Pro"/>
                <a:cs typeface="Arial" panose="020B0604020202020204" pitchFamily="34" charset="0"/>
              </a:rPr>
              <a:t> in </a:t>
            </a:r>
            <a:r>
              <a:rPr lang="it-IT" i="1" dirty="0">
                <a:latin typeface="Adobe Caslon Pro"/>
                <a:cs typeface="Arial" panose="020B0604020202020204" pitchFamily="34" charset="0"/>
              </a:rPr>
              <a:t>(1)</a:t>
            </a:r>
            <a:r>
              <a:rPr lang="it-IT" dirty="0">
                <a:latin typeface="Adobe Caslon Pro"/>
                <a:cs typeface="Arial" panose="020B0604020202020204" pitchFamily="34" charset="0"/>
              </a:rPr>
              <a:t>, compute:</a:t>
            </a:r>
          </a:p>
          <a:p>
            <a:pPr marL="285750" indent="-285750" algn="just">
              <a:lnSpc>
                <a:spcPct val="150000"/>
              </a:lnSpc>
              <a:buFont typeface="Arial" panose="020B0604020202020204" pitchFamily="34" charset="0"/>
              <a:buChar char="•"/>
            </a:pPr>
            <a:r>
              <a:rPr lang="it-IT" dirty="0">
                <a:latin typeface="Adobe Caslon Pro"/>
                <a:cs typeface="Arial" panose="020B0604020202020204" pitchFamily="34" charset="0"/>
              </a:rPr>
              <a:t>the </a:t>
            </a:r>
            <a:r>
              <a:rPr lang="it-IT" dirty="0" err="1">
                <a:latin typeface="Adobe Caslon Pro"/>
                <a:cs typeface="Arial" panose="020B0604020202020204" pitchFamily="34" charset="0"/>
              </a:rPr>
              <a:t>annual</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hazard</a:t>
            </a:r>
            <a:r>
              <a:rPr lang="it-IT" dirty="0">
                <a:latin typeface="Adobe Caslon Pro"/>
                <a:cs typeface="Arial" panose="020B0604020202020204" pitchFamily="34" charset="0"/>
              </a:rPr>
              <a:t> curve for </a:t>
            </a:r>
            <a:r>
              <a:rPr lang="it-IT" dirty="0" err="1">
                <a:latin typeface="Adobe Caslon Pro"/>
                <a:cs typeface="Arial" panose="020B0604020202020204" pitchFamily="34" charset="0"/>
              </a:rPr>
              <a:t>each</a:t>
            </a:r>
            <a:r>
              <a:rPr lang="it-IT" dirty="0">
                <a:latin typeface="Adobe Caslon Pro"/>
                <a:cs typeface="Arial" panose="020B0604020202020204" pitchFamily="34" charset="0"/>
              </a:rPr>
              <a:t> fault;</a:t>
            </a:r>
          </a:p>
          <a:p>
            <a:pPr marL="285750" indent="-285750" algn="just">
              <a:lnSpc>
                <a:spcPct val="150000"/>
              </a:lnSpc>
              <a:buFont typeface="Arial" panose="020B0604020202020204" pitchFamily="34" charset="0"/>
              <a:buChar char="•"/>
            </a:pPr>
            <a:r>
              <a:rPr lang="it-IT" dirty="0">
                <a:latin typeface="Adobe Caslon Pro"/>
                <a:cs typeface="Arial" panose="020B0604020202020204" pitchFamily="34" charset="0"/>
              </a:rPr>
              <a:t>the 50 </a:t>
            </a:r>
            <a:r>
              <a:rPr lang="it-IT" dirty="0" err="1">
                <a:latin typeface="Adobe Caslon Pro"/>
                <a:cs typeface="Arial" panose="020B0604020202020204" pitchFamily="34" charset="0"/>
              </a:rPr>
              <a:t>years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hazard</a:t>
            </a:r>
            <a:r>
              <a:rPr lang="it-IT" dirty="0">
                <a:latin typeface="Adobe Caslon Pro"/>
                <a:cs typeface="Arial" panose="020B0604020202020204" pitchFamily="34" charset="0"/>
              </a:rPr>
              <a:t> curve for </a:t>
            </a:r>
            <a:r>
              <a:rPr lang="it-IT" dirty="0" err="1">
                <a:latin typeface="Adobe Caslon Pro"/>
                <a:cs typeface="Arial" panose="020B0604020202020204" pitchFamily="34" charset="0"/>
              </a:rPr>
              <a:t>each</a:t>
            </a:r>
            <a:r>
              <a:rPr lang="it-IT" dirty="0">
                <a:latin typeface="Adobe Caslon Pro"/>
                <a:cs typeface="Arial" panose="020B0604020202020204" pitchFamily="34" charset="0"/>
              </a:rPr>
              <a:t> fault;</a:t>
            </a:r>
          </a:p>
          <a:p>
            <a:pPr marL="285750" indent="-285750" algn="just">
              <a:lnSpc>
                <a:spcPct val="150000"/>
              </a:lnSpc>
              <a:buFont typeface="Arial" panose="020B0604020202020204" pitchFamily="34" charset="0"/>
              <a:buChar char="•"/>
            </a:pPr>
            <a:r>
              <a:rPr lang="it-IT" dirty="0">
                <a:latin typeface="Adobe Caslon Pro"/>
                <a:cs typeface="Arial" panose="020B0604020202020204" pitchFamily="34" charset="0"/>
              </a:rPr>
              <a:t>the 475 </a:t>
            </a:r>
            <a:r>
              <a:rPr lang="it-IT" dirty="0" err="1">
                <a:latin typeface="Adobe Caslon Pro"/>
                <a:cs typeface="Arial" panose="020B0604020202020204" pitchFamily="34" charset="0"/>
              </a:rPr>
              <a:t>years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hazard</a:t>
            </a:r>
            <a:r>
              <a:rPr lang="it-IT" dirty="0">
                <a:latin typeface="Adobe Caslon Pro"/>
                <a:cs typeface="Arial" panose="020B0604020202020204" pitchFamily="34" charset="0"/>
              </a:rPr>
              <a:t> curve for </a:t>
            </a:r>
            <a:r>
              <a:rPr lang="it-IT" dirty="0" err="1">
                <a:latin typeface="Adobe Caslon Pro"/>
                <a:cs typeface="Arial" panose="020B0604020202020204" pitchFamily="34" charset="0"/>
              </a:rPr>
              <a:t>each</a:t>
            </a:r>
            <a:r>
              <a:rPr lang="it-IT" dirty="0">
                <a:latin typeface="Adobe Caslon Pro"/>
                <a:cs typeface="Arial" panose="020B0604020202020204" pitchFamily="34" charset="0"/>
              </a:rPr>
              <a:t> fault</a:t>
            </a:r>
          </a:p>
          <a:p>
            <a:pPr algn="just">
              <a:lnSpc>
                <a:spcPct val="150000"/>
              </a:lnSpc>
            </a:pPr>
            <a:r>
              <a:rPr lang="it-IT" dirty="0">
                <a:latin typeface="Adobe Caslon Pro"/>
                <a:cs typeface="Arial" panose="020B0604020202020204" pitchFamily="34" charset="0"/>
              </a:rPr>
              <a:t>for the </a:t>
            </a:r>
            <a:r>
              <a:rPr lang="it-IT" dirty="0" err="1">
                <a:latin typeface="Adobe Caslon Pro"/>
                <a:cs typeface="Arial" panose="020B0604020202020204" pitchFamily="34" charset="0"/>
              </a:rPr>
              <a:t>highlighted</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seismic</a:t>
            </a:r>
            <a:r>
              <a:rPr lang="it-IT" dirty="0">
                <a:latin typeface="Adobe Caslon Pro"/>
                <a:cs typeface="Arial" panose="020B0604020202020204" pitchFamily="34" charset="0"/>
              </a:rPr>
              <a:t> site.</a:t>
            </a:r>
            <a:endParaRPr lang="en-GB" dirty="0">
              <a:latin typeface="Adobe Caslon Pro"/>
              <a:cs typeface="Arial" panose="020B0604020202020204" pitchFamily="34" charset="0"/>
            </a:endParaRPr>
          </a:p>
        </p:txBody>
      </p:sp>
      <p:sp>
        <p:nvSpPr>
          <p:cNvPr id="10" name="CasellaDiTesto 9">
            <a:extLst>
              <a:ext uri="{FF2B5EF4-FFF2-40B4-BE49-F238E27FC236}">
                <a16:creationId xmlns:a16="http://schemas.microsoft.com/office/drawing/2014/main" id="{D39BC121-E317-4F1B-9220-FCEFC8E3ABA1}"/>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aphicFrame>
        <p:nvGraphicFramePr>
          <p:cNvPr id="16" name="Tabella 6">
            <a:extLst>
              <a:ext uri="{FF2B5EF4-FFF2-40B4-BE49-F238E27FC236}">
                <a16:creationId xmlns:a16="http://schemas.microsoft.com/office/drawing/2014/main" id="{4469DB98-7DA4-4597-BC02-DA653A2A819C}"/>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803486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8</a:t>
            </a:fld>
            <a:endParaRPr lang="it-IT" dirty="0">
              <a:latin typeface="Adobe Caslon Pro"/>
            </a:endParaRPr>
          </a:p>
        </p:txBody>
      </p:sp>
      <p:pic>
        <p:nvPicPr>
          <p:cNvPr id="9" name="Immagine 8"/>
          <p:cNvPicPr>
            <a:picLocks noChangeAspect="1"/>
          </p:cNvPicPr>
          <p:nvPr/>
        </p:nvPicPr>
        <p:blipFill>
          <a:blip r:embed="rId3"/>
          <a:stretch>
            <a:fillRect/>
          </a:stretch>
        </p:blipFill>
        <p:spPr>
          <a:xfrm>
            <a:off x="0" y="2828926"/>
            <a:ext cx="6071972" cy="3134478"/>
          </a:xfrm>
          <a:prstGeom prst="rect">
            <a:avLst/>
          </a:prstGeom>
        </p:spPr>
      </p:pic>
      <p:pic>
        <p:nvPicPr>
          <p:cNvPr id="4" name="Immagine 3"/>
          <p:cNvPicPr>
            <a:picLocks noChangeAspect="1"/>
          </p:cNvPicPr>
          <p:nvPr/>
        </p:nvPicPr>
        <p:blipFill>
          <a:blip r:embed="rId4"/>
          <a:stretch>
            <a:fillRect/>
          </a:stretch>
        </p:blipFill>
        <p:spPr>
          <a:xfrm>
            <a:off x="5752621" y="2773275"/>
            <a:ext cx="6404175" cy="3190129"/>
          </a:xfrm>
          <a:prstGeom prst="rect">
            <a:avLst/>
          </a:prstGeom>
        </p:spPr>
      </p:pic>
      <p:sp>
        <p:nvSpPr>
          <p:cNvPr id="8" name="CasellaDiTesto 7">
            <a:extLst>
              <a:ext uri="{FF2B5EF4-FFF2-40B4-BE49-F238E27FC236}">
                <a16:creationId xmlns:a16="http://schemas.microsoft.com/office/drawing/2014/main" id="{F94DE880-B844-4618-9C78-376622B10692}"/>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aphicFrame>
        <p:nvGraphicFramePr>
          <p:cNvPr id="15" name="Tabella 6">
            <a:extLst>
              <a:ext uri="{FF2B5EF4-FFF2-40B4-BE49-F238E27FC236}">
                <a16:creationId xmlns:a16="http://schemas.microsoft.com/office/drawing/2014/main" id="{6D0855FE-C914-4688-ADE5-090A28717F2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819125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Fragility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sp>
        <p:nvSpPr>
          <p:cNvPr id="12" name="Segnaposto testo 7">
            <a:extLst>
              <a:ext uri="{FF2B5EF4-FFF2-40B4-BE49-F238E27FC236}">
                <a16:creationId xmlns:a16="http://schemas.microsoft.com/office/drawing/2014/main" id="{1A7DF4E5-E9EC-49AC-B848-A810F13B5032}"/>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4">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19204929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6368</Words>
  <Application>Microsoft Office PowerPoint</Application>
  <PresentationFormat>Widescreen</PresentationFormat>
  <Paragraphs>881</Paragraphs>
  <Slides>38</Slides>
  <Notes>35</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38</vt:i4>
      </vt:variant>
    </vt:vector>
  </HeadingPairs>
  <TitlesOfParts>
    <vt:vector size="51" baseType="lpstr">
      <vt:lpstr>TI-Nspire</vt:lpstr>
      <vt:lpstr>Adobe Caslon Pro</vt:lpstr>
      <vt:lpstr>Arial</vt:lpstr>
      <vt:lpstr>Calibri</vt:lpstr>
      <vt:lpstr>Calibri Light</vt:lpstr>
      <vt:lpstr>Cambria Math</vt:lpstr>
      <vt:lpstr>CMBX10</vt:lpstr>
      <vt:lpstr>CMMI10</vt:lpstr>
      <vt:lpstr>CMR10</vt:lpstr>
      <vt:lpstr>CMR8</vt:lpstr>
      <vt:lpstr>CMSY10</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Chiara</dc:creator>
  <cp:lastModifiedBy>Chiara</cp:lastModifiedBy>
  <cp:revision>4</cp:revision>
  <dcterms:created xsi:type="dcterms:W3CDTF">2020-12-21T14:38:23Z</dcterms:created>
  <dcterms:modified xsi:type="dcterms:W3CDTF">2020-12-21T15:27:31Z</dcterms:modified>
</cp:coreProperties>
</file>